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2" r:id="rId5"/>
    <p:sldMasterId id="2147483726" r:id="rId6"/>
  </p:sldMasterIdLst>
  <p:notesMasterIdLst>
    <p:notesMasterId r:id="rId40"/>
  </p:notesMasterIdLst>
  <p:sldIdLst>
    <p:sldId id="406" r:id="rId7"/>
    <p:sldId id="290" r:id="rId8"/>
    <p:sldId id="263" r:id="rId9"/>
    <p:sldId id="264" r:id="rId10"/>
    <p:sldId id="266" r:id="rId11"/>
    <p:sldId id="291" r:id="rId12"/>
    <p:sldId id="415" r:id="rId13"/>
    <p:sldId id="416" r:id="rId14"/>
    <p:sldId id="417" r:id="rId15"/>
    <p:sldId id="418" r:id="rId16"/>
    <p:sldId id="386" r:id="rId17"/>
    <p:sldId id="419" r:id="rId18"/>
    <p:sldId id="412" r:id="rId19"/>
    <p:sldId id="420" r:id="rId20"/>
    <p:sldId id="402" r:id="rId21"/>
    <p:sldId id="433" r:id="rId22"/>
    <p:sldId id="421" r:id="rId23"/>
    <p:sldId id="422" r:id="rId24"/>
    <p:sldId id="381" r:id="rId25"/>
    <p:sldId id="423" r:id="rId26"/>
    <p:sldId id="424" r:id="rId27"/>
    <p:sldId id="425" r:id="rId28"/>
    <p:sldId id="426" r:id="rId29"/>
    <p:sldId id="429" r:id="rId30"/>
    <p:sldId id="430" r:id="rId31"/>
    <p:sldId id="431" r:id="rId32"/>
    <p:sldId id="432" r:id="rId33"/>
    <p:sldId id="427" r:id="rId34"/>
    <p:sldId id="428" r:id="rId35"/>
    <p:sldId id="413" r:id="rId36"/>
    <p:sldId id="310" r:id="rId37"/>
    <p:sldId id="298" r:id="rId38"/>
    <p:sldId id="261" r:id="rId39"/>
  </p:sldIdLst>
  <p:sldSz cx="9144000" cy="6858000" type="screen4x3"/>
  <p:notesSz cx="6858000" cy="9144000"/>
  <p:custDataLst>
    <p:tags r:id="rId4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C92"/>
    <a:srgbClr val="190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46" autoAdjust="0"/>
    <p:restoredTop sz="93979" autoAdjust="0"/>
  </p:normalViewPr>
  <p:slideViewPr>
    <p:cSldViewPr>
      <p:cViewPr varScale="1">
        <p:scale>
          <a:sx n="69" d="100"/>
          <a:sy n="69" d="100"/>
        </p:scale>
        <p:origin x="-9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6/5/2020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479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0135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921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05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5C6E4-4EEF-4881-B230-8BE95AE89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45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F8A32-6A70-48D6-818F-4FFC52AF3CC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46539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44B78-91C1-4862-9EF8-E9F0863094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50653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A62C4-6D3E-4242-804B-5DCA81B496D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10560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2291B-53A3-4D37-B328-EB370B649E0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67708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24642-8ADD-4858-8E68-807ABAA23EF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0873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CFEB1-12A9-4FAD-AE8D-D3AD9A5339A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6978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8F7F5-C3A2-463E-BBA0-DE41A5E5A99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0269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0AE06-FCED-4895-8F5E-18275278B3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6956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3872C-A11C-43E5-A502-AEE53719EC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629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3B13C-8935-4C58-BDBD-C58706A3A54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12924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83E08-FBCD-490D-94B1-C129E4B1692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436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D6F4D-5111-46E3-BD68-DAA836E2B1F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69313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814FF-FC7A-476B-BBDE-CCD5E45B27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4509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7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084263" y="60960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0453B-3AFD-4459-8396-08E25187F09D}" type="datetime1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6/5/2020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22663" y="60960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951663" y="60960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8A1C20-93FD-40DD-8513-3E221EAF262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872797"/>
      </p:ext>
    </p:extLst>
  </p:cSld>
  <p:clrMapOvr>
    <a:masterClrMapping/>
  </p:clrMapOvr>
  <p:transition spd="med">
    <p:wheel spokes="8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39016"/>
      </p:ext>
    </p:extLst>
  </p:cSld>
  <p:clrMapOvr>
    <a:masterClrMapping/>
  </p:clrMapOvr>
  <p:transition spd="med">
    <p:wheel spokes="8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479000"/>
      </p:ext>
    </p:extLst>
  </p:cSld>
  <p:clrMapOvr>
    <a:masterClrMapping/>
  </p:clrMapOvr>
  <p:transition spd="med">
    <p:wheel spokes="8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524000"/>
            <a:ext cx="3695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524000"/>
            <a:ext cx="3695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218444"/>
      </p:ext>
    </p:extLst>
  </p:cSld>
  <p:clrMapOvr>
    <a:masterClrMapping/>
  </p:clrMapOvr>
  <p:transition spd="med">
    <p:wheel spokes="8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676607"/>
      </p:ext>
    </p:extLst>
  </p:cSld>
  <p:clrMapOvr>
    <a:masterClrMapping/>
  </p:clrMapOvr>
  <p:transition spd="med">
    <p:wheel spokes="8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63766"/>
      </p:ext>
    </p:extLst>
  </p:cSld>
  <p:clrMapOvr>
    <a:masterClrMapping/>
  </p:clrMapOvr>
  <p:transition spd="med">
    <p:wheel spokes="8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803242"/>
      </p:ext>
    </p:extLst>
  </p:cSld>
  <p:clrMapOvr>
    <a:masterClrMapping/>
  </p:clrMapOvr>
  <p:transition spd="med">
    <p:wheel spokes="8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2959178"/>
      </p:ext>
    </p:extLst>
  </p:cSld>
  <p:clrMapOvr>
    <a:masterClrMapping/>
  </p:clrMapOvr>
  <p:transition spd="med">
    <p:wheel spokes="8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569138"/>
      </p:ext>
    </p:extLst>
  </p:cSld>
  <p:clrMapOvr>
    <a:masterClrMapping/>
  </p:clrMapOvr>
  <p:transition spd="med">
    <p:wheel spokes="8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960340"/>
      </p:ext>
    </p:extLst>
  </p:cSld>
  <p:clrMapOvr>
    <a:masterClrMapping/>
  </p:clrMapOvr>
  <p:transition spd="med">
    <p:wheel spokes="8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741932"/>
      </p:ext>
    </p:extLst>
  </p:cSld>
  <p:clrMapOvr>
    <a:masterClrMapping/>
  </p:clrMapOvr>
  <p:transition spd="med">
    <p:wheel spokes="8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524000"/>
            <a:ext cx="36957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14900" y="1524000"/>
            <a:ext cx="3695700" cy="2247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14900" y="3924300"/>
            <a:ext cx="3695700" cy="2247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18438"/>
      </p:ext>
    </p:extLst>
  </p:cSld>
  <p:clrMapOvr>
    <a:masterClrMapping/>
  </p:clrMapOvr>
  <p:transition spd="med">
    <p:wheel spokes="8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81000"/>
            <a:ext cx="76200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737967"/>
      </p:ext>
    </p:extLst>
  </p:cSld>
  <p:clrMapOvr>
    <a:masterClrMapping/>
  </p:clrMapOvr>
  <p:transition spd="med">
    <p:wheel spokes="8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66800" y="1524000"/>
            <a:ext cx="7543800" cy="46482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489061931"/>
      </p:ext>
    </p:extLst>
  </p:cSld>
  <p:clrMapOvr>
    <a:masterClrMapping/>
  </p:clrMapOvr>
  <p:transition spd="med">
    <p:wheel spokes="8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524000"/>
            <a:ext cx="36957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524000"/>
            <a:ext cx="36957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988375"/>
      </p:ext>
    </p:extLst>
  </p:cSld>
  <p:clrMapOvr>
    <a:masterClrMapping/>
  </p:clrMapOvr>
  <p:transition spd="med">
    <p:wheel spokes="8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524000"/>
            <a:ext cx="7543800" cy="46482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725720386"/>
      </p:ext>
    </p:extLst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69D877-B7E0-4DD3-9DEF-084978420A0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88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minispi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minispi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524000"/>
            <a:ext cx="7543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199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p:transition spd="med"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.VnTime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hyperlink" Target="CLFE.MPE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themeOverride" Target="../theme/themeOverrid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themeOverride" Target="../theme/themeOverride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themeOverride" Target="../theme/themeOverride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361009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77.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130901" y="2305048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740500" y="2932111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845231" y="2347336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310289" y="2322511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3950414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955177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396787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4572000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05299"/>
            <a:ext cx="8610600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 thống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những kiến thức về tính chất của kim loại, điều chế kim loại, sự ăn mòn kim loại và các biện pháp chống ăn mòn kim loại.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 tên và dấu của các điện cực trong thiết bị điện phân.</a:t>
            </a: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định và viết được các quá trình xảy ra ở các điện cực trong thiết bị điện phân.</a:t>
            </a: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các bài tập liên quan đến kim loại.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3435350" y="309563"/>
            <a:ext cx="5334000" cy="6248400"/>
          </a:xfrm>
          <a:prstGeom prst="rect">
            <a:avLst/>
          </a:prstGeom>
          <a:solidFill>
            <a:srgbClr val="FFFFFF">
              <a:alpha val="98822"/>
            </a:srgbClr>
          </a:solidFill>
          <a:ln w="25400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24588" name="Text Box 12" descr="Blue tissue paper"/>
          <p:cNvSpPr txBox="1">
            <a:spLocks noChangeArrowheads="1"/>
          </p:cNvSpPr>
          <p:nvPr/>
        </p:nvSpPr>
        <p:spPr bwMode="auto">
          <a:xfrm>
            <a:off x="6858000" y="3354388"/>
            <a:ext cx="1752600" cy="266382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C00000"/>
                </a:solidFill>
                <a:latin typeface="Times New Roman" pitchFamily="18" charset="0"/>
              </a:rPr>
              <a:t>   chủ yếu do các electron tự do trong KL gây ra.</a:t>
            </a:r>
          </a:p>
        </p:txBody>
      </p:sp>
      <p:sp>
        <p:nvSpPr>
          <p:cNvPr id="24589" name="AutoShape 13"/>
          <p:cNvSpPr>
            <a:spLocks/>
          </p:cNvSpPr>
          <p:nvPr/>
        </p:nvSpPr>
        <p:spPr bwMode="auto">
          <a:xfrm>
            <a:off x="6484938" y="2825750"/>
            <a:ext cx="304800" cy="3581400"/>
          </a:xfrm>
          <a:prstGeom prst="rightBrace">
            <a:avLst>
              <a:gd name="adj1" fmla="val 97917"/>
              <a:gd name="adj2" fmla="val 50000"/>
            </a:avLst>
          </a:prstGeom>
          <a:noFill/>
          <a:ln w="3810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sz="2800" smtClean="0">
              <a:solidFill>
                <a:srgbClr val="000000"/>
              </a:solidFill>
            </a:endParaRPr>
          </a:p>
        </p:txBody>
      </p:sp>
      <p:sp>
        <p:nvSpPr>
          <p:cNvPr id="5125" name="Rectangle 2" descr="Large grid"/>
          <p:cNvSpPr>
            <a:spLocks noChangeArrowheads="1"/>
          </p:cNvSpPr>
          <p:nvPr/>
        </p:nvSpPr>
        <p:spPr bwMode="auto">
          <a:xfrm>
            <a:off x="990600" y="29845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976745" y="1316891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1.1. T/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vật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lí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990600" y="2147888"/>
            <a:ext cx="274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 a. T/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chất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chung</a:t>
            </a:r>
            <a:endParaRPr lang="en-US" sz="24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4596" name="Text Box 8" descr="Blue tissue paper"/>
          <p:cNvSpPr txBox="1">
            <a:spLocks noChangeArrowheads="1"/>
          </p:cNvSpPr>
          <p:nvPr/>
        </p:nvSpPr>
        <p:spPr bwMode="auto">
          <a:xfrm>
            <a:off x="3567113" y="3810000"/>
            <a:ext cx="2895600" cy="5588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Tính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dẫn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điện</a:t>
            </a:r>
            <a:endParaRPr lang="en-US" sz="3000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4597" name="Text Box 8" descr="Blue tissue paper"/>
          <p:cNvSpPr txBox="1">
            <a:spLocks noChangeArrowheads="1"/>
          </p:cNvSpPr>
          <p:nvPr/>
        </p:nvSpPr>
        <p:spPr bwMode="auto">
          <a:xfrm>
            <a:off x="3570288" y="2855913"/>
            <a:ext cx="2895600" cy="5588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Tính dẻo</a:t>
            </a:r>
          </a:p>
        </p:txBody>
      </p:sp>
      <p:sp>
        <p:nvSpPr>
          <p:cNvPr id="24598" name="Text Box 8" descr="Blue tissue paper"/>
          <p:cNvSpPr txBox="1">
            <a:spLocks noChangeArrowheads="1"/>
          </p:cNvSpPr>
          <p:nvPr/>
        </p:nvSpPr>
        <p:spPr bwMode="auto">
          <a:xfrm>
            <a:off x="3568700" y="4814888"/>
            <a:ext cx="2895600" cy="5588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Tính dẫn nhiệt</a:t>
            </a:r>
          </a:p>
        </p:txBody>
      </p:sp>
      <p:sp>
        <p:nvSpPr>
          <p:cNvPr id="24599" name="Text Box 8" descr="Blue tissue paper"/>
          <p:cNvSpPr txBox="1">
            <a:spLocks noChangeArrowheads="1"/>
          </p:cNvSpPr>
          <p:nvPr/>
        </p:nvSpPr>
        <p:spPr bwMode="auto">
          <a:xfrm>
            <a:off x="3589338" y="5784850"/>
            <a:ext cx="2895600" cy="5588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Tính ánh kim</a:t>
            </a:r>
          </a:p>
        </p:txBody>
      </p:sp>
      <p:sp>
        <p:nvSpPr>
          <p:cNvPr id="24600" name="Line 24"/>
          <p:cNvSpPr>
            <a:spLocks noChangeShapeType="1"/>
          </p:cNvSpPr>
          <p:nvPr/>
        </p:nvSpPr>
        <p:spPr bwMode="auto">
          <a:xfrm>
            <a:off x="1644650" y="2547938"/>
            <a:ext cx="1905000" cy="5334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smtClean="0">
              <a:solidFill>
                <a:srgbClr val="000000"/>
              </a:solidFill>
            </a:endParaRPr>
          </a:p>
        </p:txBody>
      </p:sp>
      <p:sp>
        <p:nvSpPr>
          <p:cNvPr id="24601" name="Line 25"/>
          <p:cNvSpPr>
            <a:spLocks noChangeShapeType="1"/>
          </p:cNvSpPr>
          <p:nvPr/>
        </p:nvSpPr>
        <p:spPr bwMode="auto">
          <a:xfrm>
            <a:off x="1600200" y="2535238"/>
            <a:ext cx="1981200" cy="1579562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smtClean="0">
              <a:solidFill>
                <a:srgbClr val="000000"/>
              </a:solidFill>
            </a:endParaRPr>
          </a:p>
        </p:txBody>
      </p:sp>
      <p:sp>
        <p:nvSpPr>
          <p:cNvPr id="24602" name="Line 26"/>
          <p:cNvSpPr>
            <a:spLocks noChangeShapeType="1"/>
          </p:cNvSpPr>
          <p:nvPr/>
        </p:nvSpPr>
        <p:spPr bwMode="auto">
          <a:xfrm>
            <a:off x="1600200" y="2514600"/>
            <a:ext cx="1981200" cy="25908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smtClean="0">
              <a:solidFill>
                <a:srgbClr val="000000"/>
              </a:solidFill>
            </a:endParaRPr>
          </a:p>
        </p:txBody>
      </p:sp>
      <p:sp>
        <p:nvSpPr>
          <p:cNvPr id="24603" name="Line 27"/>
          <p:cNvSpPr>
            <a:spLocks noChangeShapeType="1"/>
          </p:cNvSpPr>
          <p:nvPr/>
        </p:nvSpPr>
        <p:spPr bwMode="auto">
          <a:xfrm>
            <a:off x="1600200" y="2514600"/>
            <a:ext cx="1981200" cy="35814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smtClean="0">
              <a:solidFill>
                <a:srgbClr val="000000"/>
              </a:solidFill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1378360" y="309563"/>
            <a:ext cx="5479640" cy="76944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34753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8" grpId="0" animBg="1"/>
      <p:bldP spid="24589" grpId="0" animBg="1"/>
      <p:bldP spid="24596" grpId="0" animBg="1"/>
      <p:bldP spid="24597" grpId="0" animBg="1"/>
      <p:bldP spid="24598" grpId="0" animBg="1"/>
      <p:bldP spid="24599" grpId="0" animBg="1"/>
      <p:bldP spid="24600" grpId="0" animBg="1"/>
      <p:bldP spid="24601" grpId="0" animBg="1"/>
      <p:bldP spid="24602" grpId="0" animBg="1"/>
      <p:bldP spid="2460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ChangeArrowheads="1"/>
          </p:cNvSpPr>
          <p:nvPr/>
        </p:nvSpPr>
        <p:spPr bwMode="auto">
          <a:xfrm>
            <a:off x="3429000" y="304800"/>
            <a:ext cx="5334000" cy="6248400"/>
          </a:xfrm>
          <a:prstGeom prst="rect">
            <a:avLst/>
          </a:prstGeom>
          <a:solidFill>
            <a:srgbClr val="FFFFFF">
              <a:alpha val="98822"/>
            </a:srgbClr>
          </a:solidFill>
          <a:ln w="25400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3436938" y="381000"/>
            <a:ext cx="3810000" cy="528638"/>
          </a:xfrm>
          <a:prstGeom prst="rect">
            <a:avLst/>
          </a:prstGeom>
          <a:solidFill>
            <a:srgbClr val="FFCC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*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Khối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riêng</a:t>
            </a:r>
            <a:endParaRPr lang="en-US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5611" name="Text Box 12"/>
          <p:cNvSpPr txBox="1">
            <a:spLocks noChangeArrowheads="1"/>
          </p:cNvSpPr>
          <p:nvPr/>
        </p:nvSpPr>
        <p:spPr bwMode="auto">
          <a:xfrm>
            <a:off x="3346450" y="955675"/>
            <a:ext cx="571500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- KL nhẹ nhất: Li (d=0,5g/cm</a:t>
            </a:r>
            <a:r>
              <a:rPr lang="en-US" b="1" baseline="30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- KL nặng nhất: Os (d=22,6g/cm</a:t>
            </a:r>
            <a:r>
              <a:rPr lang="en-US" b="1" baseline="30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25613" name="Text Box 15"/>
          <p:cNvSpPr txBox="1">
            <a:spLocks noChangeArrowheads="1"/>
          </p:cNvSpPr>
          <p:nvPr/>
        </p:nvSpPr>
        <p:spPr bwMode="auto">
          <a:xfrm>
            <a:off x="3562350" y="2768600"/>
            <a:ext cx="55245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700" b="1" smtClean="0">
                <a:solidFill>
                  <a:srgbClr val="000000"/>
                </a:solidFill>
                <a:latin typeface="Times New Roman" pitchFamily="18" charset="0"/>
              </a:rPr>
              <a:t> - KL có t</a:t>
            </a:r>
            <a:r>
              <a:rPr lang="en-US" sz="2700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sz="2700" b="1" baseline="-25000" smtClean="0">
                <a:solidFill>
                  <a:srgbClr val="000000"/>
                </a:solidFill>
                <a:latin typeface="Times New Roman" pitchFamily="18" charset="0"/>
              </a:rPr>
              <a:t>nc</a:t>
            </a:r>
            <a:r>
              <a:rPr lang="en-US" sz="2700" b="1" smtClean="0">
                <a:solidFill>
                  <a:srgbClr val="000000"/>
                </a:solidFill>
                <a:latin typeface="Times New Roman" pitchFamily="18" charset="0"/>
              </a:rPr>
              <a:t> thấp: Hg (t</a:t>
            </a:r>
            <a:r>
              <a:rPr lang="en-US" sz="2700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sz="2700" b="1" baseline="-25000" smtClean="0">
                <a:solidFill>
                  <a:srgbClr val="000000"/>
                </a:solidFill>
                <a:latin typeface="Times New Roman" pitchFamily="18" charset="0"/>
              </a:rPr>
              <a:t>nc</a:t>
            </a:r>
            <a:r>
              <a:rPr lang="en-US" sz="2700" b="1" smtClean="0">
                <a:solidFill>
                  <a:srgbClr val="000000"/>
                </a:solidFill>
                <a:latin typeface="Times New Roman" pitchFamily="18" charset="0"/>
              </a:rPr>
              <a:t>= -39</a:t>
            </a:r>
            <a:r>
              <a:rPr lang="en-US" sz="2700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sz="2700" b="1" smtClean="0">
                <a:solidFill>
                  <a:srgbClr val="000000"/>
                </a:solidFill>
                <a:latin typeface="Times New Roman" pitchFamily="18" charset="0"/>
              </a:rPr>
              <a:t>C)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smtClean="0">
                <a:solidFill>
                  <a:srgbClr val="000000"/>
                </a:solidFill>
              </a:rPr>
              <a:t>- 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KL có t</a:t>
            </a:r>
            <a:r>
              <a:rPr lang="en-US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b="1" baseline="-25000" smtClean="0">
                <a:solidFill>
                  <a:srgbClr val="000000"/>
                </a:solidFill>
                <a:latin typeface="Times New Roman" pitchFamily="18" charset="0"/>
              </a:rPr>
              <a:t>nc 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cao: W(t</a:t>
            </a:r>
            <a:r>
              <a:rPr lang="en-US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b="1" baseline="-25000" smtClean="0">
                <a:solidFill>
                  <a:srgbClr val="000000"/>
                </a:solidFill>
                <a:latin typeface="Times New Roman" pitchFamily="18" charset="0"/>
              </a:rPr>
              <a:t>nc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=3410</a:t>
            </a:r>
            <a:r>
              <a:rPr lang="en-US" b="1" baseline="30000" smtClean="0">
                <a:solidFill>
                  <a:srgbClr val="000000"/>
                </a:solidFill>
                <a:latin typeface="Times New Roman" pitchFamily="18" charset="0"/>
              </a:rPr>
              <a:t>o</a:t>
            </a: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C)</a:t>
            </a:r>
          </a:p>
        </p:txBody>
      </p:sp>
      <p:sp>
        <p:nvSpPr>
          <p:cNvPr id="25614" name="Text Box 16"/>
          <p:cNvSpPr txBox="1">
            <a:spLocks noChangeArrowheads="1"/>
          </p:cNvSpPr>
          <p:nvPr/>
        </p:nvSpPr>
        <p:spPr bwMode="auto">
          <a:xfrm>
            <a:off x="3657600" y="4522788"/>
            <a:ext cx="51054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- Các KL mềm, dùng dao cắt được: Na, K, …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- Các KL rất cứng: W, Cr, …</a:t>
            </a:r>
          </a:p>
        </p:txBody>
      </p:sp>
      <p:sp>
        <p:nvSpPr>
          <p:cNvPr id="6151" name="Rectangle 2" descr="Large grid"/>
          <p:cNvSpPr>
            <a:spLocks noChangeArrowheads="1"/>
          </p:cNvSpPr>
          <p:nvPr/>
        </p:nvSpPr>
        <p:spPr bwMode="auto">
          <a:xfrm>
            <a:off x="990600" y="30480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6153" name="Text Box 7"/>
          <p:cNvSpPr txBox="1">
            <a:spLocks noChangeArrowheads="1"/>
          </p:cNvSpPr>
          <p:nvPr/>
        </p:nvSpPr>
        <p:spPr bwMode="auto">
          <a:xfrm>
            <a:off x="990600" y="2147888"/>
            <a:ext cx="274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 a. T/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chất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chung</a:t>
            </a:r>
            <a:endParaRPr lang="en-US" sz="24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154" name="Text Box 7"/>
          <p:cNvSpPr txBox="1">
            <a:spLocks noChangeArrowheads="1"/>
          </p:cNvSpPr>
          <p:nvPr/>
        </p:nvSpPr>
        <p:spPr bwMode="auto">
          <a:xfrm>
            <a:off x="990600" y="2743200"/>
            <a:ext cx="274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 b. T/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chất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</a:rPr>
              <a:t>riêng</a:t>
            </a:r>
            <a:endParaRPr lang="en-US" sz="24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22" name="Text Box 8"/>
          <p:cNvSpPr txBox="1">
            <a:spLocks noChangeArrowheads="1"/>
          </p:cNvSpPr>
          <p:nvPr/>
        </p:nvSpPr>
        <p:spPr bwMode="auto">
          <a:xfrm>
            <a:off x="3443288" y="2222500"/>
            <a:ext cx="3810000" cy="528638"/>
          </a:xfrm>
          <a:prstGeom prst="rect">
            <a:avLst/>
          </a:prstGeom>
          <a:solidFill>
            <a:srgbClr val="FFCC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*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Nhiệt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độ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nóng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chảy</a:t>
            </a:r>
            <a:endParaRPr lang="en-US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5623" name="Text Box 8"/>
          <p:cNvSpPr txBox="1">
            <a:spLocks noChangeArrowheads="1"/>
          </p:cNvSpPr>
          <p:nvPr/>
        </p:nvSpPr>
        <p:spPr bwMode="auto">
          <a:xfrm>
            <a:off x="3436938" y="4002088"/>
            <a:ext cx="3810000" cy="528637"/>
          </a:xfrm>
          <a:prstGeom prst="rect">
            <a:avLst/>
          </a:prstGeom>
          <a:solidFill>
            <a:srgbClr val="FFCC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itchFamily="18" charset="0"/>
              </a:rPr>
              <a:t>*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Tính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itchFamily="18" charset="0"/>
              </a:rPr>
              <a:t>cứng</a:t>
            </a:r>
            <a:endParaRPr lang="en-US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976745" y="1316891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1.1. T/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vật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lí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26416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 animBg="1"/>
      <p:bldP spid="25611" grpId="0"/>
      <p:bldP spid="25613" grpId="0"/>
      <p:bldP spid="25614" grpId="0"/>
      <p:bldP spid="25622" grpId="0" animBg="1"/>
      <p:bldP spid="256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3172691" y="4559261"/>
            <a:ext cx="5624512" cy="1973262"/>
          </a:xfrm>
          <a:prstGeom prst="rect">
            <a:avLst/>
          </a:prstGeom>
          <a:solidFill>
            <a:srgbClr val="FFFFFF">
              <a:alpha val="9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C230A6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Hầu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hết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trừ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Au,Pt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), 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khử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được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N</a:t>
            </a:r>
            <a:r>
              <a:rPr lang="en-US" sz="24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+5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và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S</a:t>
            </a:r>
            <a:r>
              <a:rPr lang="en-US" sz="24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+6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xuống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số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oxi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hóa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thấp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hơn</a:t>
            </a:r>
            <a:endParaRPr lang="en-US" sz="2400" b="1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b="1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Lưu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ý: HNO</a:t>
            </a:r>
            <a:r>
              <a:rPr lang="en-US" sz="2400" b="1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,H</a:t>
            </a:r>
            <a:r>
              <a:rPr lang="en-US" sz="2400" b="1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SO</a:t>
            </a:r>
            <a:r>
              <a:rPr lang="en-US" sz="2400" b="1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đặc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nguội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làm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thụ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động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hoá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Al,Fe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, Cr, . . . .</a:t>
            </a:r>
          </a:p>
        </p:txBody>
      </p:sp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3200400" y="457200"/>
            <a:ext cx="5943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TCHH chung của KL:</a:t>
            </a:r>
          </a:p>
        </p:txBody>
      </p:sp>
      <p:sp>
        <p:nvSpPr>
          <p:cNvPr id="8196" name="Text Box 36"/>
          <p:cNvSpPr txBox="1">
            <a:spLocks noChangeArrowheads="1"/>
          </p:cNvSpPr>
          <p:nvPr/>
        </p:nvSpPr>
        <p:spPr bwMode="auto">
          <a:xfrm>
            <a:off x="4419600" y="1143000"/>
            <a:ext cx="3505200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" pitchFamily="2" charset="2"/>
              </a:rPr>
              <a:t>M 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 M</a:t>
            </a:r>
            <a:r>
              <a:rPr lang="en-US" sz="3200" b="1" baseline="30000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n+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  +  ne.</a:t>
            </a:r>
          </a:p>
        </p:txBody>
      </p:sp>
      <p:sp>
        <p:nvSpPr>
          <p:cNvPr id="8197" name="Text Box 8"/>
          <p:cNvSpPr txBox="1">
            <a:spLocks noChangeArrowheads="1"/>
          </p:cNvSpPr>
          <p:nvPr/>
        </p:nvSpPr>
        <p:spPr bwMode="auto">
          <a:xfrm>
            <a:off x="7010400" y="381000"/>
            <a:ext cx="5029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i="1" smtClean="0">
                <a:solidFill>
                  <a:srgbClr val="FF0066"/>
                </a:solidFill>
                <a:latin typeface="Times New Roman" pitchFamily="18" charset="0"/>
              </a:rPr>
              <a:t> tính khử </a:t>
            </a:r>
          </a:p>
        </p:txBody>
      </p:sp>
      <p:sp>
        <p:nvSpPr>
          <p:cNvPr id="8198" name="Rectangle 15"/>
          <p:cNvSpPr>
            <a:spLocks noChangeArrowheads="1"/>
          </p:cNvSpPr>
          <p:nvPr/>
        </p:nvSpPr>
        <p:spPr bwMode="auto">
          <a:xfrm>
            <a:off x="3300413" y="1828800"/>
            <a:ext cx="417723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a.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phi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kim</a:t>
            </a:r>
            <a:r>
              <a:rPr lang="fr-FR" sz="28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8199" name="Rectangle 2" descr="Large grid"/>
          <p:cNvSpPr>
            <a:spLocks noChangeArrowheads="1"/>
          </p:cNvSpPr>
          <p:nvPr/>
        </p:nvSpPr>
        <p:spPr bwMode="auto">
          <a:xfrm>
            <a:off x="990600" y="304800"/>
            <a:ext cx="2133600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8201" name="Text Box 6"/>
          <p:cNvSpPr txBox="1">
            <a:spLocks noChangeArrowheads="1"/>
          </p:cNvSpPr>
          <p:nvPr/>
        </p:nvSpPr>
        <p:spPr bwMode="auto">
          <a:xfrm>
            <a:off x="971548" y="2149473"/>
            <a:ext cx="25193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1.2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. T/c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hóa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học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8202" name="Rectangle 15"/>
          <p:cNvSpPr>
            <a:spLocks noChangeArrowheads="1"/>
          </p:cNvSpPr>
          <p:nvPr/>
        </p:nvSpPr>
        <p:spPr bwMode="auto">
          <a:xfrm>
            <a:off x="3341688" y="2286000"/>
            <a:ext cx="29381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b.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axit</a:t>
            </a:r>
            <a:r>
              <a:rPr lang="fr-FR" sz="28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3341688" y="2744788"/>
            <a:ext cx="5040312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+ 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HCl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, H</a:t>
            </a:r>
            <a:r>
              <a:rPr lang="fr-FR" sz="3000" b="1" baseline="-25000" dirty="0" smtClean="0">
                <a:solidFill>
                  <a:srgbClr val="0099CC"/>
                </a:solidFill>
                <a:latin typeface="Times New Roman" pitchFamily="18" charset="0"/>
              </a:rPr>
              <a:t>2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SO</a:t>
            </a:r>
            <a:r>
              <a:rPr lang="fr-FR" sz="3000" b="1" baseline="-25000" dirty="0" smtClean="0">
                <a:solidFill>
                  <a:srgbClr val="0099CC"/>
                </a:solidFill>
                <a:latin typeface="Times New Roman" pitchFamily="18" charset="0"/>
              </a:rPr>
              <a:t>4 </a:t>
            </a:r>
            <a:r>
              <a:rPr lang="fr-FR" sz="3000" b="1" baseline="-25000" dirty="0" err="1" smtClean="0">
                <a:solidFill>
                  <a:srgbClr val="0099CC"/>
                </a:solidFill>
                <a:latin typeface="Times New Roman" pitchFamily="18" charset="0"/>
              </a:rPr>
              <a:t>loãng</a:t>
            </a:r>
            <a:endParaRPr lang="fr-FR" sz="3000" b="1" baseline="-25000" dirty="0" smtClean="0">
              <a:solidFill>
                <a:srgbClr val="0099CC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000000"/>
                </a:solidFill>
                <a:latin typeface="Times New Roman" pitchFamily="18" charset="0"/>
              </a:rPr>
              <a:t>Trừ các kim loại đứng sau hidro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000000"/>
                </a:solidFill>
                <a:latin typeface="Times New Roman" pitchFamily="18" charset="0"/>
              </a:rPr>
              <a:t> trong dãy điện hóa</a:t>
            </a:r>
            <a:r>
              <a:rPr lang="pt-BR" sz="2400" dirty="0" smtClean="0">
                <a:solidFill>
                  <a:srgbClr val="000000"/>
                </a:solidFill>
              </a:rPr>
              <a:t> </a:t>
            </a:r>
            <a:endParaRPr lang="fr-FR" sz="2400" dirty="0" smtClean="0">
              <a:solidFill>
                <a:srgbClr val="000000"/>
              </a:solidFill>
            </a:endParaRPr>
          </a:p>
        </p:txBody>
      </p:sp>
      <p:sp>
        <p:nvSpPr>
          <p:cNvPr id="8204" name="Rectangle 15"/>
          <p:cNvSpPr>
            <a:spLocks noChangeArrowheads="1"/>
          </p:cNvSpPr>
          <p:nvPr/>
        </p:nvSpPr>
        <p:spPr bwMode="auto">
          <a:xfrm>
            <a:off x="3341688" y="4005263"/>
            <a:ext cx="39031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>
                <a:solidFill>
                  <a:srgbClr val="0099CC"/>
                </a:solidFill>
                <a:latin typeface="Times New Roman" pitchFamily="18" charset="0"/>
              </a:rPr>
              <a:t>+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HNO</a:t>
            </a:r>
            <a:r>
              <a:rPr lang="fr-FR" sz="3000" b="1" baseline="-25000" dirty="0" smtClean="0">
                <a:solidFill>
                  <a:srgbClr val="0099CC"/>
                </a:solidFill>
                <a:latin typeface="Times New Roman" pitchFamily="18" charset="0"/>
              </a:rPr>
              <a:t>3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, H</a:t>
            </a:r>
            <a:r>
              <a:rPr lang="fr-FR" sz="3000" b="1" baseline="-25000" dirty="0" smtClean="0">
                <a:solidFill>
                  <a:srgbClr val="0099CC"/>
                </a:solidFill>
                <a:latin typeface="Times New Roman" pitchFamily="18" charset="0"/>
              </a:rPr>
              <a:t>2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SO</a:t>
            </a:r>
            <a:r>
              <a:rPr lang="fr-FR" sz="3000" b="1" baseline="-25000" dirty="0" smtClean="0">
                <a:solidFill>
                  <a:srgbClr val="0099CC"/>
                </a:solidFill>
                <a:latin typeface="Times New Roman" pitchFamily="18" charset="0"/>
              </a:rPr>
              <a:t>4 </a:t>
            </a:r>
            <a:r>
              <a:rPr lang="fr-FR" sz="3000" b="1" baseline="-25000" dirty="0" err="1" smtClean="0">
                <a:solidFill>
                  <a:srgbClr val="0099CC"/>
                </a:solidFill>
                <a:latin typeface="Times New Roman" pitchFamily="18" charset="0"/>
              </a:rPr>
              <a:t>đặc</a:t>
            </a:r>
            <a:endParaRPr lang="fr-FR" sz="2800" b="1" dirty="0" smtClean="0">
              <a:solidFill>
                <a:srgbClr val="0099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731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203" grpId="0"/>
      <p:bldP spid="82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3355975" y="284595"/>
            <a:ext cx="5334000" cy="6248400"/>
          </a:xfrm>
          <a:prstGeom prst="rect">
            <a:avLst/>
          </a:prstGeom>
          <a:solidFill>
            <a:srgbClr val="FFFFFF">
              <a:alpha val="98822"/>
            </a:srgbClr>
          </a:solidFill>
          <a:ln w="25400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smtClean="0">
                <a:solidFill>
                  <a:srgbClr val="FEFDE3"/>
                </a:solidFill>
                <a:latin typeface=".VnArial" pitchFamily="34" charset="0"/>
              </a:rPr>
              <a:t>(HAY</a:t>
            </a: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3443288" y="468313"/>
            <a:ext cx="5943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smtClean="0">
                <a:solidFill>
                  <a:srgbClr val="000000"/>
                </a:solidFill>
                <a:latin typeface="Times New Roman" pitchFamily="18" charset="0"/>
              </a:rPr>
              <a:t> TCHH chung của KL:</a:t>
            </a:r>
          </a:p>
        </p:txBody>
      </p:sp>
      <p:sp>
        <p:nvSpPr>
          <p:cNvPr id="9220" name="Text Box 36"/>
          <p:cNvSpPr txBox="1">
            <a:spLocks noChangeArrowheads="1"/>
          </p:cNvSpPr>
          <p:nvPr/>
        </p:nvSpPr>
        <p:spPr bwMode="auto">
          <a:xfrm>
            <a:off x="4419600" y="1143000"/>
            <a:ext cx="3505200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" pitchFamily="2" charset="2"/>
              </a:rPr>
              <a:t>M 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 M</a:t>
            </a:r>
            <a:r>
              <a:rPr lang="en-US" sz="3200" b="1" baseline="30000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n+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sym typeface="Wingdings 3" pitchFamily="18" charset="2"/>
              </a:rPr>
              <a:t>  +  ne.</a:t>
            </a:r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6934200" y="457200"/>
            <a:ext cx="5029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3000" b="1" i="1" smtClean="0">
                <a:solidFill>
                  <a:srgbClr val="FF0066"/>
                </a:solidFill>
                <a:latin typeface="Times New Roman" pitchFamily="18" charset="0"/>
              </a:rPr>
              <a:t> tính khử </a:t>
            </a:r>
          </a:p>
        </p:txBody>
      </p:sp>
      <p:sp>
        <p:nvSpPr>
          <p:cNvPr id="9222" name="Rectangle 15"/>
          <p:cNvSpPr>
            <a:spLocks noChangeArrowheads="1"/>
          </p:cNvSpPr>
          <p:nvPr/>
        </p:nvSpPr>
        <p:spPr bwMode="auto">
          <a:xfrm>
            <a:off x="3429000" y="1676400"/>
            <a:ext cx="40497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err="1">
                <a:solidFill>
                  <a:srgbClr val="0099CC"/>
                </a:solidFill>
                <a:latin typeface="Times New Roman" pitchFamily="18" charset="0"/>
              </a:rPr>
              <a:t>a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.Tác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phi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kim</a:t>
            </a:r>
            <a:r>
              <a:rPr lang="fr-FR" sz="28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9223" name="Rectangle 2" descr="Large grid"/>
          <p:cNvSpPr>
            <a:spLocks noChangeArrowheads="1"/>
          </p:cNvSpPr>
          <p:nvPr/>
        </p:nvSpPr>
        <p:spPr bwMode="auto">
          <a:xfrm>
            <a:off x="990600" y="29845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9226" name="Rectangle 15"/>
          <p:cNvSpPr>
            <a:spLocks noChangeArrowheads="1"/>
          </p:cNvSpPr>
          <p:nvPr/>
        </p:nvSpPr>
        <p:spPr bwMode="auto">
          <a:xfrm>
            <a:off x="3448050" y="2133600"/>
            <a:ext cx="336823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err="1">
                <a:solidFill>
                  <a:srgbClr val="0099CC"/>
                </a:solidFill>
                <a:latin typeface="Times New Roman" pitchFamily="18" charset="0"/>
              </a:rPr>
              <a:t>b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.Tác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axit</a:t>
            </a:r>
            <a:endParaRPr lang="fr-FR" sz="2800" b="1" dirty="0" smtClean="0">
              <a:solidFill>
                <a:srgbClr val="0099CC"/>
              </a:solidFill>
              <a:latin typeface="Times New Roman" pitchFamily="18" charset="0"/>
            </a:endParaRPr>
          </a:p>
        </p:txBody>
      </p:sp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3443288" y="2632075"/>
            <a:ext cx="5230812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err="1">
                <a:solidFill>
                  <a:srgbClr val="0099CC"/>
                </a:solidFill>
                <a:latin typeface="Times New Roman" pitchFamily="18" charset="0"/>
              </a:rPr>
              <a:t>c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.Tác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nước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Chỉ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có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nhóm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IA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và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IIA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trừ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Be,Mg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)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khử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H</a:t>
            </a:r>
            <a:r>
              <a:rPr lang="en-US" sz="2400" b="1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O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nhiệt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độ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thường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endParaRPr lang="fr-FR" sz="2800" dirty="0" smtClean="0">
              <a:solidFill>
                <a:srgbClr val="000000"/>
              </a:solidFill>
            </a:endParaRPr>
          </a:p>
        </p:txBody>
      </p:sp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3505200" y="4184650"/>
            <a:ext cx="534511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000" b="1" dirty="0" err="1">
                <a:solidFill>
                  <a:srgbClr val="0099CC"/>
                </a:solidFill>
                <a:latin typeface="Times New Roman" pitchFamily="18" charset="0"/>
              </a:rPr>
              <a:t>d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.Tác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dụng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với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  <a:r>
              <a:rPr lang="fr-FR" sz="3000" b="1" dirty="0" err="1" smtClean="0">
                <a:solidFill>
                  <a:srgbClr val="0099CC"/>
                </a:solidFill>
                <a:latin typeface="Times New Roman" pitchFamily="18" charset="0"/>
              </a:rPr>
              <a:t>muối</a:t>
            </a:r>
            <a:r>
              <a:rPr lang="fr-FR" sz="3000" b="1" dirty="0" smtClean="0">
                <a:solidFill>
                  <a:srgbClr val="0099CC"/>
                </a:solidFill>
                <a:latin typeface="Times New Roman" pitchFamily="18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-Kim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mạnh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hơn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khử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ion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của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yếu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hơn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trong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dung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dịch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muối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endParaRPr lang="fr-FR" sz="2800" dirty="0" smtClean="0">
              <a:solidFill>
                <a:srgbClr val="000000"/>
              </a:solidFill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971548" y="2149473"/>
            <a:ext cx="25193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1.2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. T/c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hóa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học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11306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31634" y="1837849"/>
            <a:ext cx="4160838" cy="544513"/>
            <a:chOff x="1778453" y="3722687"/>
            <a:chExt cx="4160838" cy="544513"/>
          </a:xfrm>
        </p:grpSpPr>
        <p:sp>
          <p:nvSpPr>
            <p:cNvPr id="75802" name="Text Box 26"/>
            <p:cNvSpPr txBox="1">
              <a:spLocks noChangeArrowheads="1"/>
            </p:cNvSpPr>
            <p:nvPr/>
          </p:nvSpPr>
          <p:spPr bwMode="auto">
            <a:xfrm>
              <a:off x="4902653" y="3735387"/>
              <a:ext cx="1036638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>
                  <a:latin typeface=".VnTime" pitchFamily="34" charset="0"/>
                </a:rPr>
                <a:t>Al</a:t>
              </a:r>
              <a:r>
                <a:rPr lang="en-US" sz="2800" b="0" i="0" baseline="-25000">
                  <a:latin typeface=".VnTime" pitchFamily="34" charset="0"/>
                </a:rPr>
                <a:t>2</a:t>
              </a:r>
              <a:r>
                <a:rPr lang="en-US" sz="2800" b="0" i="0">
                  <a:latin typeface=".VnTime" pitchFamily="34" charset="0"/>
                </a:rPr>
                <a:t>O</a:t>
              </a:r>
              <a:r>
                <a:rPr lang="en-US" sz="2800" b="0" i="0" baseline="-25000">
                  <a:latin typeface=".VnTime" pitchFamily="34" charset="0"/>
                </a:rPr>
                <a:t>3</a:t>
              </a:r>
              <a:endParaRPr lang="en-US" sz="2800" b="0" i="0">
                <a:latin typeface=".VnTime" pitchFamily="34" charset="0"/>
              </a:endParaRPr>
            </a:p>
          </p:txBody>
        </p:sp>
        <p:sp>
          <p:nvSpPr>
            <p:cNvPr id="75803" name="Text Box 27"/>
            <p:cNvSpPr txBox="1">
              <a:spLocks noChangeArrowheads="1"/>
            </p:cNvSpPr>
            <p:nvPr/>
          </p:nvSpPr>
          <p:spPr bwMode="auto">
            <a:xfrm>
              <a:off x="1778453" y="3748087"/>
              <a:ext cx="329565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 b="0" i="0" dirty="0">
                  <a:latin typeface=".VnTime" pitchFamily="34" charset="0"/>
                </a:rPr>
                <a:t>4           3                  2</a:t>
              </a:r>
            </a:p>
          </p:txBody>
        </p:sp>
        <p:grpSp>
          <p:nvGrpSpPr>
            <p:cNvPr id="4" name="Group 30"/>
            <p:cNvGrpSpPr>
              <a:grpSpLocks/>
            </p:cNvGrpSpPr>
            <p:nvPr/>
          </p:nvGrpSpPr>
          <p:grpSpPr bwMode="auto">
            <a:xfrm>
              <a:off x="1930853" y="3722687"/>
              <a:ext cx="2514600" cy="519113"/>
              <a:chOff x="1104" y="1209"/>
              <a:chExt cx="1584" cy="327"/>
            </a:xfrm>
          </p:grpSpPr>
          <p:sp>
            <p:nvSpPr>
              <p:cNvPr id="13350" name="Text Box 31"/>
              <p:cNvSpPr txBox="1">
                <a:spLocks noChangeArrowheads="1"/>
              </p:cNvSpPr>
              <p:nvPr/>
            </p:nvSpPr>
            <p:spPr bwMode="auto">
              <a:xfrm>
                <a:off x="1104" y="1209"/>
                <a:ext cx="1095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800" b="0" i="0" dirty="0">
                    <a:latin typeface=".VnTime" pitchFamily="34" charset="0"/>
                  </a:rPr>
                  <a:t>Al  +     O</a:t>
                </a:r>
                <a:r>
                  <a:rPr lang="en-US" sz="2800" b="0" i="0" baseline="-25000" dirty="0">
                    <a:latin typeface=".VnTime" pitchFamily="34" charset="0"/>
                  </a:rPr>
                  <a:t>2</a:t>
                </a:r>
                <a:endParaRPr lang="en-US" sz="2800" b="0" i="0" dirty="0">
                  <a:latin typeface=".VnTime" pitchFamily="34" charset="0"/>
                </a:endParaRPr>
              </a:p>
            </p:txBody>
          </p:sp>
          <p:grpSp>
            <p:nvGrpSpPr>
              <p:cNvPr id="13351" name="Group 32"/>
              <p:cNvGrpSpPr>
                <a:grpSpLocks/>
              </p:cNvGrpSpPr>
              <p:nvPr/>
            </p:nvGrpSpPr>
            <p:grpSpPr bwMode="auto">
              <a:xfrm>
                <a:off x="2352" y="1214"/>
                <a:ext cx="336" cy="231"/>
                <a:chOff x="1584" y="2529"/>
                <a:chExt cx="336" cy="231"/>
              </a:xfrm>
            </p:grpSpPr>
            <p:sp>
              <p:nvSpPr>
                <p:cNvPr id="13352" name="Line 33"/>
                <p:cNvSpPr>
                  <a:spLocks noChangeShapeType="1"/>
                </p:cNvSpPr>
                <p:nvPr/>
              </p:nvSpPr>
              <p:spPr bwMode="auto">
                <a:xfrm>
                  <a:off x="1584" y="2728"/>
                  <a:ext cx="3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53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1664" y="2529"/>
                  <a:ext cx="203" cy="2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 b="1" i="1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sz="1800" b="0" i="0" dirty="0">
                      <a:latin typeface=".VnTime" pitchFamily="34" charset="0"/>
                    </a:rPr>
                    <a:t>t</a:t>
                  </a:r>
                  <a:r>
                    <a:rPr lang="en-US" sz="1800" b="0" i="0" baseline="30000" dirty="0">
                      <a:latin typeface=".VnTime" pitchFamily="34" charset="0"/>
                    </a:rPr>
                    <a:t>o</a:t>
                  </a:r>
                  <a:endParaRPr lang="en-US" sz="1800" b="0" i="0" dirty="0">
                    <a:latin typeface=".VnTime" pitchFamily="34" charset="0"/>
                  </a:endParaRPr>
                </a:p>
              </p:txBody>
            </p:sp>
          </p:grpSp>
        </p:grpSp>
      </p:grpSp>
      <p:sp>
        <p:nvSpPr>
          <p:cNvPr id="5" name="Rectangle 4"/>
          <p:cNvSpPr/>
          <p:nvPr/>
        </p:nvSpPr>
        <p:spPr>
          <a:xfrm>
            <a:off x="2206899" y="452256"/>
            <a:ext cx="39437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33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Group 5"/>
          <p:cNvGrpSpPr>
            <a:grpSpLocks/>
          </p:cNvGrpSpPr>
          <p:nvPr/>
        </p:nvGrpSpPr>
        <p:grpSpPr bwMode="auto">
          <a:xfrm>
            <a:off x="2097508" y="1051463"/>
            <a:ext cx="2584450" cy="585788"/>
            <a:chOff x="1252" y="1505"/>
            <a:chExt cx="1628" cy="369"/>
          </a:xfrm>
        </p:grpSpPr>
        <p:sp>
          <p:nvSpPr>
            <p:cNvPr id="37" name="Text Box 6">
              <a:hlinkClick r:id="rId4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1252" y="1509"/>
              <a:ext cx="1229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3200" b="0" i="0" dirty="0">
                  <a:latin typeface=".VnTime" pitchFamily="34" charset="0"/>
                </a:rPr>
                <a:t>Fe  +   Cl</a:t>
              </a:r>
              <a:r>
                <a:rPr lang="en-US" sz="3200" b="0" i="0" baseline="-25000" dirty="0">
                  <a:latin typeface=".VnTime" pitchFamily="34" charset="0"/>
                </a:rPr>
                <a:t>2</a:t>
              </a:r>
              <a:r>
                <a:rPr lang="en-US" sz="2800" b="0" i="0" baseline="-25000" dirty="0">
                  <a:latin typeface=".VnTime" pitchFamily="34" charset="0"/>
                </a:rPr>
                <a:t>  </a:t>
              </a:r>
              <a:endParaRPr lang="en-US" sz="2800" b="0" i="0" dirty="0">
                <a:latin typeface=".VnTime" pitchFamily="34" charset="0"/>
              </a:endParaRPr>
            </a:p>
          </p:txBody>
        </p:sp>
        <p:grpSp>
          <p:nvGrpSpPr>
            <p:cNvPr id="38" name="Group 7"/>
            <p:cNvGrpSpPr>
              <a:grpSpLocks/>
            </p:cNvGrpSpPr>
            <p:nvPr/>
          </p:nvGrpSpPr>
          <p:grpSpPr bwMode="auto">
            <a:xfrm>
              <a:off x="2544" y="1505"/>
              <a:ext cx="336" cy="231"/>
              <a:chOff x="1584" y="2529"/>
              <a:chExt cx="336" cy="231"/>
            </a:xfrm>
          </p:grpSpPr>
          <p:sp>
            <p:nvSpPr>
              <p:cNvPr id="39" name="Line 8"/>
              <p:cNvSpPr>
                <a:spLocks noChangeShapeType="1"/>
              </p:cNvSpPr>
              <p:nvPr/>
            </p:nvSpPr>
            <p:spPr bwMode="auto">
              <a:xfrm>
                <a:off x="1584" y="272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Text Box 9"/>
              <p:cNvSpPr txBox="1">
                <a:spLocks noChangeArrowheads="1"/>
              </p:cNvSpPr>
              <p:nvPr/>
            </p:nvSpPr>
            <p:spPr bwMode="auto">
              <a:xfrm>
                <a:off x="1664" y="2529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i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1800" b="0" i="0">
                    <a:latin typeface=".VnTime" pitchFamily="34" charset="0"/>
                  </a:rPr>
                  <a:t>t</a:t>
                </a:r>
                <a:r>
                  <a:rPr lang="en-US" sz="1800" b="0" i="0" baseline="30000">
                    <a:latin typeface=".VnTime" pitchFamily="34" charset="0"/>
                  </a:rPr>
                  <a:t>o</a:t>
                </a:r>
                <a:endParaRPr lang="en-US" sz="1800" b="0" i="0">
                  <a:latin typeface=".VnTime" pitchFamily="34" charset="0"/>
                </a:endParaRPr>
              </a:p>
            </p:txBody>
          </p:sp>
        </p:grpSp>
      </p:grp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5034931" y="1057813"/>
            <a:ext cx="11047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latin typeface=".VnTime" pitchFamily="34" charset="0"/>
              </a:rPr>
              <a:t>FeCl</a:t>
            </a:r>
            <a:r>
              <a:rPr lang="en-US" sz="3200" b="0" i="0" baseline="-25000" dirty="0">
                <a:latin typeface=".VnTime" pitchFamily="34" charset="0"/>
              </a:rPr>
              <a:t>3</a:t>
            </a:r>
            <a:endParaRPr lang="en-US" sz="3200" b="0" i="0" dirty="0">
              <a:latin typeface=".VnTime" pitchFamily="34" charset="0"/>
            </a:endParaRPr>
          </a:p>
        </p:txBody>
      </p:sp>
      <p:sp>
        <p:nvSpPr>
          <p:cNvPr id="43" name="Text Box 12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1605931" y="1057813"/>
            <a:ext cx="3638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b="0" i="0" dirty="0">
                <a:latin typeface=".VnTime" pitchFamily="34" charset="0"/>
              </a:rPr>
              <a:t>  2          3                2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076692" y="5040171"/>
            <a:ext cx="3474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2000723" y="2349417"/>
            <a:ext cx="32496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 Box 36"/>
          <p:cNvSpPr txBox="1">
            <a:spLocks noChangeArrowheads="1"/>
          </p:cNvSpPr>
          <p:nvPr/>
        </p:nvSpPr>
        <p:spPr bwMode="auto">
          <a:xfrm>
            <a:off x="1252197" y="2934192"/>
            <a:ext cx="552960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0" i="0" dirty="0"/>
              <a:t>Fe + 2HCl </a:t>
            </a:r>
            <a:r>
              <a:rPr lang="en-US" sz="3200" b="0" i="0" dirty="0" smtClean="0">
                <a:sym typeface="Wingdings" pitchFamily="2" charset="2"/>
              </a:rPr>
              <a:t></a:t>
            </a:r>
            <a:r>
              <a:rPr lang="en-US" sz="3200" b="0" i="0" dirty="0" smtClean="0"/>
              <a:t>  </a:t>
            </a:r>
            <a:r>
              <a:rPr lang="en-US" sz="3200" b="0" i="0" dirty="0"/>
              <a:t>FeCl</a:t>
            </a:r>
            <a:r>
              <a:rPr lang="en-US" sz="3200" b="0" i="0" baseline="-25000" dirty="0"/>
              <a:t>2</a:t>
            </a:r>
            <a:r>
              <a:rPr lang="en-US" sz="3200" b="0" i="0" dirty="0"/>
              <a:t>   +  </a:t>
            </a:r>
            <a:r>
              <a:rPr lang="en-US" sz="3200" b="0" i="0" dirty="0" smtClean="0"/>
              <a:t>H</a:t>
            </a:r>
            <a:r>
              <a:rPr lang="en-US" sz="3200" b="0" i="0" baseline="-25000" dirty="0" smtClean="0"/>
              <a:t>2</a:t>
            </a:r>
            <a:endParaRPr lang="en-US" sz="3200" b="0" dirty="0"/>
          </a:p>
        </p:txBody>
      </p:sp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414758" y="3616036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0" dirty="0"/>
              <a:t> </a:t>
            </a:r>
            <a:r>
              <a:rPr lang="en-US" sz="3200" b="0" i="0" dirty="0" smtClean="0"/>
              <a:t>Mg </a:t>
            </a:r>
            <a:r>
              <a:rPr lang="en-US" sz="3200" b="0" i="0" dirty="0"/>
              <a:t>+ 2H</a:t>
            </a:r>
            <a:r>
              <a:rPr lang="en-US" sz="3200" b="0" i="0" baseline="-25000" dirty="0"/>
              <a:t>2</a:t>
            </a:r>
            <a:r>
              <a:rPr lang="en-US" sz="3200" b="0" i="0" dirty="0"/>
              <a:t>SO</a:t>
            </a:r>
            <a:r>
              <a:rPr lang="en-US" sz="3200" b="0" i="0" baseline="-25000" dirty="0"/>
              <a:t>4</a:t>
            </a:r>
            <a:r>
              <a:rPr lang="en-US" sz="3200" b="0" i="0" dirty="0"/>
              <a:t> </a:t>
            </a:r>
            <a:r>
              <a:rPr lang="en-US" sz="3200" b="0" i="0" dirty="0" err="1"/>
              <a:t>đặc</a:t>
            </a:r>
            <a:r>
              <a:rPr lang="en-US" sz="3200" b="0" i="0" dirty="0"/>
              <a:t>, </a:t>
            </a:r>
            <a:r>
              <a:rPr lang="en-US" sz="3200" b="0" i="0" dirty="0" err="1" smtClean="0"/>
              <a:t>nóng</a:t>
            </a:r>
            <a:r>
              <a:rPr lang="en-US" sz="3200" b="0" i="0" dirty="0" smtClean="0"/>
              <a:t> </a:t>
            </a:r>
            <a:r>
              <a:rPr lang="en-US" sz="3200" b="0" i="0" dirty="0" smtClean="0">
                <a:sym typeface="Wingdings" pitchFamily="2" charset="2"/>
              </a:rPr>
              <a:t> MgSO</a:t>
            </a:r>
            <a:r>
              <a:rPr lang="en-US" sz="3200" b="0" i="0" baseline="-25000" dirty="0" smtClean="0">
                <a:sym typeface="Wingdings" pitchFamily="2" charset="2"/>
              </a:rPr>
              <a:t>4 </a:t>
            </a:r>
            <a:r>
              <a:rPr lang="en-US" sz="3200" b="0" i="0" dirty="0">
                <a:sym typeface="Wingdings" pitchFamily="2" charset="2"/>
              </a:rPr>
              <a:t>+ SO</a:t>
            </a:r>
            <a:r>
              <a:rPr lang="en-US" sz="3200" b="0" i="0" baseline="-25000" dirty="0">
                <a:sym typeface="Wingdings" pitchFamily="2" charset="2"/>
              </a:rPr>
              <a:t>2</a:t>
            </a:r>
            <a:r>
              <a:rPr lang="en-US" sz="3200" b="0" i="0" dirty="0">
                <a:sym typeface="Wingdings" pitchFamily="2" charset="2"/>
              </a:rPr>
              <a:t> + 2H</a:t>
            </a:r>
            <a:r>
              <a:rPr lang="en-US" sz="3200" b="0" i="0" baseline="-25000" dirty="0">
                <a:sym typeface="Wingdings" pitchFamily="2" charset="2"/>
              </a:rPr>
              <a:t>2</a:t>
            </a:r>
            <a:r>
              <a:rPr lang="en-US" sz="3200" b="0" i="0" dirty="0">
                <a:sym typeface="Wingdings" pitchFamily="2" charset="2"/>
              </a:rPr>
              <a:t>O</a:t>
            </a:r>
          </a:p>
        </p:txBody>
      </p:sp>
      <p:sp>
        <p:nvSpPr>
          <p:cNvPr id="54" name="Text Box 46"/>
          <p:cNvSpPr txBox="1">
            <a:spLocks noChangeArrowheads="1"/>
          </p:cNvSpPr>
          <p:nvPr/>
        </p:nvSpPr>
        <p:spPr bwMode="auto">
          <a:xfrm>
            <a:off x="1135531" y="5735579"/>
            <a:ext cx="4114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0" dirty="0" smtClean="0"/>
              <a:t>       </a:t>
            </a:r>
            <a:r>
              <a:rPr lang="en-US" sz="3200" b="0" dirty="0"/>
              <a:t>2Na + 2H</a:t>
            </a:r>
            <a:r>
              <a:rPr lang="en-US" sz="3200" b="0" baseline="-25000" dirty="0"/>
              <a:t>2</a:t>
            </a:r>
            <a:r>
              <a:rPr lang="en-US" sz="3200" b="0" dirty="0"/>
              <a:t>O </a:t>
            </a:r>
            <a:r>
              <a:rPr lang="en-US" sz="3200" b="0" dirty="0">
                <a:sym typeface="Wingdings" pitchFamily="2" charset="2"/>
              </a:rPr>
              <a:t></a:t>
            </a:r>
            <a:endParaRPr lang="en-US" sz="3200" b="0" baseline="-25000" dirty="0">
              <a:sym typeface="Wingdings" pitchFamily="2" charset="2"/>
            </a:endParaRPr>
          </a:p>
        </p:txBody>
      </p:sp>
      <p:sp>
        <p:nvSpPr>
          <p:cNvPr id="55" name="Text Box 94"/>
          <p:cNvSpPr txBox="1">
            <a:spLocks noChangeArrowheads="1"/>
          </p:cNvSpPr>
          <p:nvPr/>
        </p:nvSpPr>
        <p:spPr bwMode="auto">
          <a:xfrm>
            <a:off x="4734533" y="5710323"/>
            <a:ext cx="2667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0" dirty="0">
                <a:sym typeface="Wingdings" pitchFamily="2" charset="2"/>
              </a:rPr>
              <a:t>2NaOH + H</a:t>
            </a:r>
            <a:r>
              <a:rPr lang="en-US" sz="3200" b="0" baseline="-25000" dirty="0">
                <a:sym typeface="Wingdings" pitchFamily="2" charset="2"/>
              </a:rPr>
              <a:t>2 </a:t>
            </a:r>
            <a:r>
              <a:rPr lang="en-US" b="0" i="0" dirty="0">
                <a:sym typeface="Symbol" pitchFamily="18" charset="2"/>
              </a:rPr>
              <a:t></a:t>
            </a:r>
          </a:p>
        </p:txBody>
      </p:sp>
      <p:sp>
        <p:nvSpPr>
          <p:cNvPr id="56" name="Text Box 33"/>
          <p:cNvSpPr txBox="1">
            <a:spLocks noChangeArrowheads="1"/>
          </p:cNvSpPr>
          <p:nvPr/>
        </p:nvSpPr>
        <p:spPr bwMode="auto">
          <a:xfrm>
            <a:off x="140121" y="42672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0" i="0" dirty="0"/>
              <a:t>  3Cu + 8HNO</a:t>
            </a:r>
            <a:r>
              <a:rPr lang="en-US" sz="3200" b="0" i="0" baseline="-25000" dirty="0"/>
              <a:t>3  </a:t>
            </a:r>
            <a:r>
              <a:rPr lang="en-US" sz="3200" b="0" i="0" baseline="-25000" dirty="0" err="1" smtClean="0"/>
              <a:t>loãng</a:t>
            </a:r>
            <a:r>
              <a:rPr lang="en-US" sz="3200" b="0" i="0" dirty="0" smtClean="0"/>
              <a:t> </a:t>
            </a:r>
            <a:r>
              <a:rPr lang="en-US" sz="3200" b="0" i="0" dirty="0" smtClean="0">
                <a:sym typeface="Wingdings" pitchFamily="2" charset="2"/>
              </a:rPr>
              <a:t></a:t>
            </a:r>
            <a:r>
              <a:rPr lang="en-US" sz="3200" b="0" i="0" dirty="0" smtClean="0"/>
              <a:t>   </a:t>
            </a:r>
            <a:r>
              <a:rPr lang="en-US" sz="3200" b="0" i="0" dirty="0"/>
              <a:t>3Cu(NO</a:t>
            </a:r>
            <a:r>
              <a:rPr lang="en-US" sz="3200" b="0" i="0" baseline="-25000" dirty="0"/>
              <a:t>3</a:t>
            </a:r>
            <a:r>
              <a:rPr lang="en-US" sz="3200" b="0" i="0" dirty="0"/>
              <a:t>)</a:t>
            </a:r>
            <a:r>
              <a:rPr lang="en-US" sz="3200" b="0" i="0" baseline="-25000" dirty="0"/>
              <a:t>2</a:t>
            </a:r>
            <a:r>
              <a:rPr lang="en-US" sz="3200" b="0" i="0" dirty="0"/>
              <a:t> + 4H</a:t>
            </a:r>
            <a:r>
              <a:rPr lang="en-US" sz="3200" b="0" i="0" baseline="-25000" dirty="0"/>
              <a:t>2</a:t>
            </a:r>
            <a:r>
              <a:rPr lang="en-US" sz="3200" b="0" i="0" dirty="0"/>
              <a:t>O + 2NO</a:t>
            </a:r>
          </a:p>
        </p:txBody>
      </p:sp>
    </p:spTree>
    <p:extLst>
      <p:ext uri="{BB962C8B-B14F-4D97-AF65-F5344CB8AC3E}">
        <p14:creationId xmlns:p14="http://schemas.microsoft.com/office/powerpoint/2010/main" val="416789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9" name="Rectangle 53"/>
          <p:cNvSpPr>
            <a:spLocks noChangeArrowheads="1"/>
          </p:cNvSpPr>
          <p:nvPr/>
        </p:nvSpPr>
        <p:spPr bwMode="auto">
          <a:xfrm>
            <a:off x="914400" y="266700"/>
            <a:ext cx="6629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en-US" sz="3000" b="1" i="0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000" b="1" i="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3000" b="1" i="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" y="808346"/>
            <a:ext cx="6553200" cy="523220"/>
            <a:chOff x="152400" y="3471863"/>
            <a:chExt cx="6553200" cy="523220"/>
          </a:xfrm>
        </p:grpSpPr>
        <p:sp>
          <p:nvSpPr>
            <p:cNvPr id="125994" name="Text Box 42"/>
            <p:cNvSpPr txBox="1">
              <a:spLocks noChangeArrowheads="1"/>
            </p:cNvSpPr>
            <p:nvPr/>
          </p:nvSpPr>
          <p:spPr bwMode="auto">
            <a:xfrm>
              <a:off x="152400" y="3471863"/>
              <a:ext cx="45720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/>
                <a:t> </a:t>
              </a:r>
              <a:r>
                <a:rPr lang="en-US" sz="2800" dirty="0" smtClean="0"/>
                <a:t>            </a:t>
              </a:r>
              <a:r>
                <a:rPr lang="en-US" sz="2800" dirty="0"/>
                <a:t>Fe + CuSO</a:t>
              </a:r>
              <a:r>
                <a:rPr lang="en-US" sz="2800" baseline="-25000" dirty="0"/>
                <a:t>4</a:t>
              </a:r>
              <a:r>
                <a:rPr lang="en-US" sz="2800" dirty="0"/>
                <a:t> </a:t>
              </a:r>
              <a:r>
                <a:rPr lang="en-US" sz="2800" dirty="0">
                  <a:sym typeface="Wingdings" pitchFamily="2" charset="2"/>
                </a:rPr>
                <a:t></a:t>
              </a:r>
            </a:p>
          </p:txBody>
        </p:sp>
        <p:sp>
          <p:nvSpPr>
            <p:cNvPr id="126006" name="Text Box 54"/>
            <p:cNvSpPr txBox="1">
              <a:spLocks noChangeArrowheads="1"/>
            </p:cNvSpPr>
            <p:nvPr/>
          </p:nvSpPr>
          <p:spPr bwMode="auto">
            <a:xfrm>
              <a:off x="3962400" y="3471863"/>
              <a:ext cx="27432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 i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dirty="0">
                  <a:sym typeface="Wingdings" pitchFamily="2" charset="2"/>
                </a:rPr>
                <a:t>FeSO</a:t>
              </a:r>
              <a:r>
                <a:rPr lang="en-US" sz="2800" baseline="-25000" dirty="0">
                  <a:sym typeface="Wingdings" pitchFamily="2" charset="2"/>
                </a:rPr>
                <a:t>4</a:t>
              </a:r>
              <a:r>
                <a:rPr lang="en-US" sz="2800" dirty="0">
                  <a:sym typeface="Wingdings" pitchFamily="2" charset="2"/>
                </a:rPr>
                <a:t> + Cu</a:t>
              </a:r>
            </a:p>
          </p:txBody>
        </p:sp>
      </p:grpSp>
      <p:sp>
        <p:nvSpPr>
          <p:cNvPr id="126012" name="Text Box 60"/>
          <p:cNvSpPr txBox="1">
            <a:spLocks noChangeArrowheads="1"/>
          </p:cNvSpPr>
          <p:nvPr/>
        </p:nvSpPr>
        <p:spPr bwMode="auto">
          <a:xfrm>
            <a:off x="628650" y="2017693"/>
            <a:ext cx="8210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Kim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mạnh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khử</a:t>
            </a:r>
            <a:r>
              <a:rPr lang="en-US" sz="2800" dirty="0"/>
              <a:t> ion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dung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muối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kim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do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5629275" y="4097338"/>
            <a:ext cx="10620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Pb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Pb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403350" y="4097338"/>
            <a:ext cx="9556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Mg</a:t>
            </a: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323850" y="4097338"/>
            <a:ext cx="6096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 </a:t>
            </a: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K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3594100" y="4097338"/>
            <a:ext cx="8175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Fe</a:t>
            </a: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4284663" y="40973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Ni</a:t>
            </a:r>
          </a:p>
        </p:txBody>
      </p:sp>
      <p:sp>
        <p:nvSpPr>
          <p:cNvPr id="28" name="Line 8"/>
          <p:cNvSpPr>
            <a:spLocks noChangeShapeType="1"/>
          </p:cNvSpPr>
          <p:nvPr/>
        </p:nvSpPr>
        <p:spPr bwMode="auto">
          <a:xfrm>
            <a:off x="250825" y="4672013"/>
            <a:ext cx="87010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9"/>
          <p:cNvSpPr>
            <a:spLocks noChangeShapeType="1"/>
          </p:cNvSpPr>
          <p:nvPr/>
        </p:nvSpPr>
        <p:spPr bwMode="auto">
          <a:xfrm>
            <a:off x="442913" y="5897563"/>
            <a:ext cx="830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769938" y="4732338"/>
            <a:ext cx="7269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hóa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ion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endParaRPr lang="en-US" sz="28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755650" y="5897563"/>
            <a:ext cx="5688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endParaRPr lang="en-US" sz="28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55650" y="4097338"/>
            <a:ext cx="9064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Na</a:t>
            </a:r>
          </a:p>
        </p:txBody>
      </p: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2195513" y="4097338"/>
            <a:ext cx="79851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Al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Al</a:t>
            </a: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884488" y="4097338"/>
            <a:ext cx="8778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Zn</a:t>
            </a: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4932363" y="4097338"/>
            <a:ext cx="83978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Sn</a:t>
            </a:r>
            <a:endParaRPr 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36" name="Rectangle 18"/>
          <p:cNvSpPr>
            <a:spLocks noChangeArrowheads="1"/>
          </p:cNvSpPr>
          <p:nvPr/>
        </p:nvSpPr>
        <p:spPr bwMode="auto">
          <a:xfrm>
            <a:off x="6788150" y="4076700"/>
            <a:ext cx="11366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  <a:r>
              <a:rPr lang="en-US" sz="2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Cu</a:t>
            </a: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6373813" y="4097338"/>
            <a:ext cx="719137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H</a:t>
            </a:r>
            <a:r>
              <a:rPr lang="en-US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38" name="Rectangle 20"/>
          <p:cNvSpPr>
            <a:spLocks noChangeArrowheads="1"/>
          </p:cNvSpPr>
          <p:nvPr/>
        </p:nvSpPr>
        <p:spPr bwMode="auto">
          <a:xfrm>
            <a:off x="8039100" y="4051300"/>
            <a:ext cx="1138238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 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3+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Au</a:t>
            </a:r>
          </a:p>
        </p:txBody>
      </p:sp>
      <p:sp>
        <p:nvSpPr>
          <p:cNvPr id="39" name="Rectangle 21"/>
          <p:cNvSpPr>
            <a:spLocks noChangeArrowheads="1"/>
          </p:cNvSpPr>
          <p:nvPr/>
        </p:nvSpPr>
        <p:spPr bwMode="auto">
          <a:xfrm>
            <a:off x="7458075" y="4051300"/>
            <a:ext cx="93821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  <a:r>
              <a:rPr lang="en-US" sz="2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+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1" baseline="3000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Ag</a:t>
            </a:r>
          </a:p>
        </p:txBody>
      </p:sp>
      <p:sp>
        <p:nvSpPr>
          <p:cNvPr id="40" name="Rectangle 39">
            <a:hlinkClick r:id="rId2" action="ppaction://hlinksldjump"/>
          </p:cNvPr>
          <p:cNvSpPr/>
          <p:nvPr/>
        </p:nvSpPr>
        <p:spPr>
          <a:xfrm>
            <a:off x="1901809" y="3300125"/>
            <a:ext cx="4730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vi-VN" sz="32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539749" y="1249968"/>
            <a:ext cx="61515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 </a:t>
            </a:r>
            <a:r>
              <a:rPr lang="en-US" sz="2800" dirty="0" smtClean="0"/>
              <a:t>           Ag </a:t>
            </a:r>
            <a:r>
              <a:rPr lang="en-US" sz="2800" dirty="0"/>
              <a:t>+ CuSO</a:t>
            </a:r>
            <a:r>
              <a:rPr lang="en-US" sz="2800" baseline="-25000" dirty="0"/>
              <a:t>4</a:t>
            </a:r>
            <a:r>
              <a:rPr lang="en-US" sz="2800" dirty="0"/>
              <a:t> </a:t>
            </a:r>
            <a:r>
              <a:rPr lang="en-US" sz="2800" dirty="0" smtClean="0">
                <a:sym typeface="Wingdings" pitchFamily="2" charset="2"/>
              </a:rPr>
              <a:t>   </a:t>
            </a:r>
            <a:r>
              <a:rPr lang="en-US" sz="2800" dirty="0" err="1" smtClean="0">
                <a:sym typeface="Wingdings" pitchFamily="2" charset="2"/>
              </a:rPr>
              <a:t>không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xảy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ra</a:t>
            </a:r>
            <a:endParaRPr lang="en-US" sz="28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777267386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8102" y="1219200"/>
            <a:ext cx="8320088" cy="12192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VD: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Cho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muối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CuSO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t­ượng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0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313348" name="Text Box 4"/>
          <p:cNvSpPr txBox="1">
            <a:spLocks noChangeArrowheads="1"/>
          </p:cNvSpPr>
          <p:nvPr/>
        </p:nvSpPr>
        <p:spPr bwMode="auto">
          <a:xfrm>
            <a:off x="978228" y="4572000"/>
            <a:ext cx="70104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000" dirty="0" smtClean="0">
                <a:latin typeface=".VnTime" pitchFamily="34" charset="0"/>
              </a:rPr>
              <a:t>Na </a:t>
            </a:r>
            <a:r>
              <a:rPr lang="en-US" sz="3000" dirty="0">
                <a:latin typeface=".VnTime" pitchFamily="34" charset="0"/>
              </a:rPr>
              <a:t>tan </a:t>
            </a:r>
            <a:r>
              <a:rPr lang="en-US" sz="3000" dirty="0" err="1">
                <a:latin typeface=".VnTime" pitchFamily="34" charset="0"/>
              </a:rPr>
              <a:t>ra</a:t>
            </a:r>
            <a:r>
              <a:rPr lang="en-US" sz="3000" dirty="0">
                <a:latin typeface=".VnTime" pitchFamily="34" charset="0"/>
              </a:rPr>
              <a:t>, </a:t>
            </a:r>
            <a:r>
              <a:rPr lang="en-US" sz="3000" dirty="0" err="1">
                <a:latin typeface=".VnTime" pitchFamily="34" charset="0"/>
              </a:rPr>
              <a:t>cã</a:t>
            </a:r>
            <a:r>
              <a:rPr lang="en-US" sz="3000" dirty="0">
                <a:latin typeface=".VnTime" pitchFamily="34" charset="0"/>
              </a:rPr>
              <a:t> </a:t>
            </a:r>
            <a:r>
              <a:rPr lang="en-US" sz="3000" dirty="0" err="1">
                <a:latin typeface=".VnTime" pitchFamily="34" charset="0"/>
              </a:rPr>
              <a:t>khÝ</a:t>
            </a:r>
            <a:r>
              <a:rPr lang="en-US" sz="3000" dirty="0">
                <a:latin typeface=".VnTime" pitchFamily="34" charset="0"/>
              </a:rPr>
              <a:t> bay </a:t>
            </a:r>
            <a:r>
              <a:rPr lang="en-US" sz="3000" dirty="0" err="1">
                <a:latin typeface=".VnTime" pitchFamily="34" charset="0"/>
              </a:rPr>
              <a:t>ra</a:t>
            </a:r>
            <a:r>
              <a:rPr lang="en-US" sz="3000" dirty="0">
                <a:latin typeface=".VnTime" pitchFamily="34" charset="0"/>
              </a:rPr>
              <a:t>, </a:t>
            </a:r>
            <a:r>
              <a:rPr lang="en-US" sz="3000" dirty="0" err="1">
                <a:latin typeface=".VnTime" pitchFamily="34" charset="0"/>
              </a:rPr>
              <a:t>cã</a:t>
            </a:r>
            <a:r>
              <a:rPr lang="en-US" sz="3000" dirty="0">
                <a:latin typeface=".VnTime" pitchFamily="34" charset="0"/>
              </a:rPr>
              <a:t> </a:t>
            </a:r>
            <a:r>
              <a:rPr lang="en-US" sz="3000" dirty="0" err="1">
                <a:latin typeface=".VnTime" pitchFamily="34" charset="0"/>
              </a:rPr>
              <a:t>kÕt</a:t>
            </a:r>
            <a:r>
              <a:rPr lang="en-US" sz="3000" dirty="0">
                <a:latin typeface=".VnTime" pitchFamily="34" charset="0"/>
              </a:rPr>
              <a:t> </a:t>
            </a:r>
            <a:r>
              <a:rPr lang="en-US" sz="3000" dirty="0" err="1">
                <a:latin typeface=".VnTime" pitchFamily="34" charset="0"/>
              </a:rPr>
              <a:t>tña</a:t>
            </a:r>
            <a:r>
              <a:rPr lang="en-US" sz="3000" dirty="0">
                <a:latin typeface=".VnTime" pitchFamily="34" charset="0"/>
              </a:rPr>
              <a:t> </a:t>
            </a:r>
            <a:r>
              <a:rPr lang="en-US" sz="3000" dirty="0" err="1">
                <a:latin typeface=".VnTime" pitchFamily="34" charset="0"/>
              </a:rPr>
              <a:t>xanh</a:t>
            </a:r>
            <a:r>
              <a:rPr lang="en-US" sz="3000" dirty="0">
                <a:latin typeface=".VnTime" pitchFamily="34" charset="0"/>
              </a:rPr>
              <a:t>.</a:t>
            </a:r>
          </a:p>
        </p:txBody>
      </p:sp>
      <p:sp>
        <p:nvSpPr>
          <p:cNvPr id="313353" name="Text Box 9"/>
          <p:cNvSpPr txBox="1">
            <a:spLocks noChangeArrowheads="1"/>
          </p:cNvSpPr>
          <p:nvPr/>
        </p:nvSpPr>
        <p:spPr bwMode="auto">
          <a:xfrm>
            <a:off x="723900" y="2321214"/>
            <a:ext cx="7696200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en-US" sz="2800" b="1" dirty="0"/>
          </a:p>
          <a:p>
            <a:pPr algn="ctr">
              <a:spcBef>
                <a:spcPct val="50000"/>
              </a:spcBef>
            </a:pPr>
            <a:r>
              <a:rPr lang="en-US" sz="2800" b="1" dirty="0"/>
              <a:t>Na + H</a:t>
            </a:r>
            <a:r>
              <a:rPr lang="en-US" sz="2800" b="1" baseline="-25000" dirty="0"/>
              <a:t>2</a:t>
            </a:r>
            <a:r>
              <a:rPr lang="en-US" sz="2800" b="1" dirty="0"/>
              <a:t>O  </a:t>
            </a:r>
            <a:r>
              <a:rPr lang="en-US" sz="2800" dirty="0">
                <a:sym typeface="Wingdings" pitchFamily="2" charset="2"/>
              </a:rPr>
              <a:t></a:t>
            </a:r>
            <a:r>
              <a:rPr lang="en-US" sz="2800" b="1" dirty="0">
                <a:sym typeface="Wingdings" pitchFamily="2" charset="2"/>
              </a:rPr>
              <a:t> </a:t>
            </a:r>
            <a:r>
              <a:rPr lang="en-US" sz="2800" b="1" dirty="0" err="1">
                <a:sym typeface="Wingdings" pitchFamily="2" charset="2"/>
              </a:rPr>
              <a:t>NaOH</a:t>
            </a:r>
            <a:r>
              <a:rPr lang="en-US" sz="2800" b="1" dirty="0">
                <a:sym typeface="Wingdings" pitchFamily="2" charset="2"/>
              </a:rPr>
              <a:t>  + </a:t>
            </a:r>
            <a:r>
              <a:rPr lang="en-US" sz="2800" b="1" dirty="0">
                <a:solidFill>
                  <a:srgbClr val="FF0000"/>
                </a:solidFill>
                <a:sym typeface="Wingdings" pitchFamily="2" charset="2"/>
              </a:rPr>
              <a:t>½ H</a:t>
            </a:r>
            <a:r>
              <a:rPr lang="en-US" sz="2800" b="1" baseline="-25000" dirty="0">
                <a:solidFill>
                  <a:srgbClr val="FF0000"/>
                </a:solidFill>
                <a:sym typeface="Wingdings" pitchFamily="2" charset="2"/>
              </a:rPr>
              <a:t>2 </a:t>
            </a:r>
            <a:r>
              <a:rPr lang="en-US" sz="4400" b="1" baseline="30000" dirty="0">
                <a:solidFill>
                  <a:srgbClr val="FF0000"/>
                </a:solidFill>
                <a:sym typeface="Euclid Symbol" pitchFamily="18" charset="2"/>
              </a:rPr>
              <a:t></a:t>
            </a:r>
          </a:p>
          <a:p>
            <a:pPr>
              <a:spcBef>
                <a:spcPct val="50000"/>
              </a:spcBef>
            </a:pPr>
            <a:r>
              <a:rPr lang="en-US" sz="2800" b="1" dirty="0">
                <a:sym typeface="Wingdings" pitchFamily="2" charset="2"/>
              </a:rPr>
              <a:t>2 </a:t>
            </a:r>
            <a:r>
              <a:rPr lang="en-US" sz="2800" b="1" dirty="0" err="1">
                <a:sym typeface="Wingdings" pitchFamily="2" charset="2"/>
              </a:rPr>
              <a:t>NaOH</a:t>
            </a:r>
            <a:r>
              <a:rPr lang="en-US" sz="2800" b="1" dirty="0">
                <a:sym typeface="Wingdings" pitchFamily="2" charset="2"/>
              </a:rPr>
              <a:t> + CuSO</a:t>
            </a:r>
            <a:r>
              <a:rPr lang="en-US" sz="2800" b="1" baseline="-25000" dirty="0">
                <a:sym typeface="Wingdings" pitchFamily="2" charset="2"/>
              </a:rPr>
              <a:t>4       </a:t>
            </a:r>
            <a:r>
              <a:rPr lang="en-US" sz="2800" dirty="0">
                <a:sym typeface="Wingdings" pitchFamily="2" charset="2"/>
              </a:rPr>
              <a:t></a:t>
            </a:r>
            <a:r>
              <a:rPr lang="en-US" sz="2800" b="1" dirty="0">
                <a:sym typeface="Wingdings" pitchFamily="2" charset="2"/>
              </a:rPr>
              <a:t>  </a:t>
            </a:r>
            <a:r>
              <a:rPr lang="en-US" sz="2800" b="1" dirty="0">
                <a:solidFill>
                  <a:srgbClr val="0000FF"/>
                </a:solidFill>
                <a:sym typeface="Wingdings" pitchFamily="2" charset="2"/>
              </a:rPr>
              <a:t>Cu(OH)</a:t>
            </a:r>
            <a:r>
              <a:rPr lang="en-US" sz="2800" b="1" baseline="-25000" dirty="0">
                <a:solidFill>
                  <a:srgbClr val="0000FF"/>
                </a:solidFill>
                <a:sym typeface="Wingdings" pitchFamily="2" charset="2"/>
              </a:rPr>
              <a:t>2</a:t>
            </a:r>
            <a:r>
              <a:rPr lang="en-US" sz="2800" b="1" dirty="0">
                <a:solidFill>
                  <a:srgbClr val="0000FF"/>
                </a:solidFill>
                <a:sym typeface="Wingdings" pitchFamily="2" charset="2"/>
              </a:rPr>
              <a:t> </a:t>
            </a:r>
            <a:r>
              <a:rPr lang="en-US" sz="2800" b="1" dirty="0">
                <a:solidFill>
                  <a:srgbClr val="0000FF"/>
                </a:solidFill>
                <a:sym typeface="Wingdings 3" pitchFamily="18" charset="2"/>
              </a:rPr>
              <a:t></a:t>
            </a:r>
            <a:r>
              <a:rPr lang="en-US" sz="2800" b="1" dirty="0">
                <a:sym typeface="Wingdings 3" pitchFamily="18" charset="2"/>
              </a:rPr>
              <a:t> + Na</a:t>
            </a:r>
            <a:r>
              <a:rPr lang="en-US" sz="2800" b="1" baseline="-25000" dirty="0">
                <a:sym typeface="Wingdings 3" pitchFamily="18" charset="2"/>
              </a:rPr>
              <a:t>2</a:t>
            </a:r>
            <a:r>
              <a:rPr lang="en-US" sz="2800" b="1" dirty="0">
                <a:sym typeface="Wingdings 3" pitchFamily="18" charset="2"/>
              </a:rPr>
              <a:t>SO</a:t>
            </a:r>
            <a:r>
              <a:rPr lang="en-US" sz="2800" b="1" baseline="-25000" dirty="0">
                <a:sym typeface="Wingdings 3" pitchFamily="18" charset="2"/>
              </a:rPr>
              <a:t>4</a:t>
            </a:r>
            <a:endParaRPr lang="en-US" sz="2800" b="1" dirty="0">
              <a:sym typeface="Wingdings 3" pitchFamily="18" charset="2"/>
            </a:endParaRPr>
          </a:p>
        </p:txBody>
      </p:sp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79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6" grpId="0" build="p"/>
      <p:bldP spid="313348" grpId="0"/>
      <p:bldP spid="3133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descr="Large grid"/>
          <p:cNvSpPr>
            <a:spLocks noChangeArrowheads="1"/>
          </p:cNvSpPr>
          <p:nvPr/>
        </p:nvSpPr>
        <p:spPr bwMode="auto">
          <a:xfrm>
            <a:off x="914400" y="30480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13319" name="Text Box 6"/>
          <p:cNvSpPr txBox="1">
            <a:spLocks noChangeArrowheads="1"/>
          </p:cNvSpPr>
          <p:nvPr/>
        </p:nvSpPr>
        <p:spPr bwMode="auto">
          <a:xfrm>
            <a:off x="914400" y="1600200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1.3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3276600" y="733451"/>
            <a:ext cx="5867400" cy="537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it-IT" sz="2400" b="1" dirty="0" smtClean="0">
                <a:solidFill>
                  <a:srgbClr val="000000"/>
                </a:solidFill>
                <a:latin typeface="Times New Roman" pitchFamily="18" charset="0"/>
              </a:rPr>
              <a:t>NGUYÊN TẮC :   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lang="en-US" sz="2400" b="1" baseline="30000" dirty="0" err="1" smtClean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sz="24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+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 + ne → M</a:t>
            </a:r>
            <a:endParaRPr lang="en-US" sz="2400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</a:rPr>
              <a:t>PHƯƠNG PHÁP:</a:t>
            </a:r>
            <a:endParaRPr lang="en-US" sz="2400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a.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Phương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pháp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nhiệt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luyện</a:t>
            </a:r>
            <a:endParaRPr lang="en-US" sz="2400" dirty="0">
              <a:solidFill>
                <a:srgbClr val="000000"/>
              </a:solidFill>
              <a:latin typeface="Times New Roman" pitchFamily="18" charset="0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itchFamily="18" charset="0"/>
              </a:rPr>
              <a:t>Đ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iều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chế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KL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trung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bình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sau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Al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như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Zn, Fe..)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u="sng" dirty="0">
                <a:solidFill>
                  <a:srgbClr val="000000"/>
                </a:solidFill>
                <a:latin typeface="Times New Roman" pitchFamily="18" charset="0"/>
              </a:rPr>
              <a:t>b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.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Phương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pháp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thủy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luyện</a:t>
            </a:r>
            <a:endParaRPr lang="en-US" sz="2400" dirty="0" smtClean="0">
              <a:solidFill>
                <a:srgbClr val="000000"/>
              </a:solidFill>
              <a:latin typeface="Times New Roman" pitchFamily="18" charset="0"/>
              <a:sym typeface="Wingdings 2" pitchFamily="18" charset="2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Điều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chế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KL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trung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bình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yếu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vd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Cu, Ag 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b="1" u="sng" dirty="0" smtClean="0">
                <a:solidFill>
                  <a:srgbClr val="000000"/>
                </a:solidFill>
                <a:latin typeface="Times New Roman" pitchFamily="18" charset="0"/>
              </a:rPr>
              <a:t>c. Phương pháp điện phân:</a:t>
            </a:r>
            <a:r>
              <a:rPr lang="pt-BR" sz="24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pt-BR" sz="2400" dirty="0" smtClean="0">
                <a:solidFill>
                  <a:srgbClr val="000000"/>
                </a:solidFill>
                <a:latin typeface="Times New Roman" pitchFamily="18" charset="0"/>
              </a:rPr>
              <a:t>Dùng dòng điện khử ion kim loại</a:t>
            </a:r>
          </a:p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pt-BR" sz="2400" b="1" dirty="0" smtClean="0">
                <a:solidFill>
                  <a:srgbClr val="000000"/>
                </a:solidFill>
                <a:latin typeface="Times New Roman" pitchFamily="18" charset="0"/>
              </a:rPr>
              <a:t>     Điện phân hợp chất nóng chảy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Điều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chế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KL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mạnh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như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Na,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Ca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, Ba, Mg, Al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24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de-DE" sz="2400" b="1" dirty="0" smtClean="0">
                <a:solidFill>
                  <a:srgbClr val="000000"/>
                </a:solidFill>
                <a:latin typeface="Times New Roman" pitchFamily="18" charset="0"/>
              </a:rPr>
              <a:t>     Điện phân dung dịch: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Điều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chế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KL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trung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bình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</a:rPr>
              <a:t>yếu</a:t>
            </a:r>
            <a:endParaRPr lang="en-US" sz="24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719147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3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3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3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3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3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3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794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9228" y="914400"/>
            <a:ext cx="8632372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pháp nhiệt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234788" y="1263395"/>
            <a:ext cx="4795077" cy="1707730"/>
            <a:chOff x="712788" y="1182232"/>
            <a:chExt cx="4795077" cy="1707730"/>
          </a:xfrm>
        </p:grpSpPr>
        <p:sp>
          <p:nvSpPr>
            <p:cNvPr id="16" name="Rectangle 3"/>
            <p:cNvSpPr>
              <a:spLocks noGrp="1" noChangeArrowheads="1"/>
            </p:cNvSpPr>
            <p:nvPr>
              <p:ph type="body" idx="1"/>
            </p:nvPr>
          </p:nvSpPr>
          <p:spPr>
            <a:xfrm>
              <a:off x="712788" y="1389065"/>
              <a:ext cx="4795077" cy="1500897"/>
            </a:xfrm>
          </p:spPr>
          <p:txBody>
            <a:bodyPr/>
            <a:lstStyle/>
            <a:p>
              <a:pPr eaLnBrk="1" hangingPunct="1">
                <a:buFontTx/>
                <a:buNone/>
              </a:pPr>
              <a:r>
                <a:rPr lang="en-US" alt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PbO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+    H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</a:t>
              </a:r>
              <a:r>
                <a:rPr lang="en-US" alt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Pb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+   H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  <a:p>
              <a:pPr eaLnBrk="1" hangingPunct="1">
                <a:buFontTx/>
                <a:buNone/>
              </a:pP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+  3C              2Fe  +   3CO</a:t>
              </a:r>
            </a:p>
            <a:p>
              <a:pPr eaLnBrk="1" hangingPunct="1">
                <a:buFontTx/>
                <a:buNone/>
              </a:pP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   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 2Al             2Fe  +   Al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en-US" sz="24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17" name="Line 4"/>
            <p:cNvSpPr>
              <a:spLocks noChangeShapeType="1"/>
            </p:cNvSpPr>
            <p:nvPr/>
          </p:nvSpPr>
          <p:spPr bwMode="auto">
            <a:xfrm>
              <a:off x="2688465" y="16394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Line 5"/>
            <p:cNvSpPr>
              <a:spLocks noChangeShapeType="1"/>
            </p:cNvSpPr>
            <p:nvPr/>
          </p:nvSpPr>
          <p:spPr bwMode="auto">
            <a:xfrm>
              <a:off x="2688465" y="20966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Line 6"/>
            <p:cNvSpPr>
              <a:spLocks noChangeShapeType="1"/>
            </p:cNvSpPr>
            <p:nvPr/>
          </p:nvSpPr>
          <p:spPr bwMode="auto">
            <a:xfrm>
              <a:off x="2688465" y="2553832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Rectangle 1"/>
            <p:cNvSpPr>
              <a:spLocks noChangeArrowheads="1"/>
            </p:cNvSpPr>
            <p:nvPr/>
          </p:nvSpPr>
          <p:spPr bwMode="auto">
            <a:xfrm>
              <a:off x="2896428" y="1182232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2896428" y="1639432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2918653" y="2168367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5092" y="2854512"/>
            <a:ext cx="861307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thủy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luyện.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7709" y="3377732"/>
            <a:ext cx="8613070" cy="520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Zn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CuSO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ZnSO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Cu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0937" y="3898195"/>
            <a:ext cx="8425543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187428" y="4456315"/>
                <a:ext cx="4706772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2NaCl    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pnc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Na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Cl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428" y="4456315"/>
                <a:ext cx="4706772" cy="688330"/>
              </a:xfrm>
              <a:prstGeom prst="rect">
                <a:avLst/>
              </a:prstGeom>
              <a:blipFill rotWithShape="1">
                <a:blip r:embed="rId5"/>
                <a:stretch>
                  <a:fillRect l="-2720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187428" y="5126814"/>
                <a:ext cx="5065840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pnc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Al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428" y="5126814"/>
                <a:ext cx="5065840" cy="688330"/>
              </a:xfrm>
              <a:prstGeom prst="rect">
                <a:avLst/>
              </a:prstGeom>
              <a:blipFill rotWithShape="1">
                <a:blip r:embed="rId6"/>
                <a:stretch>
                  <a:fillRect l="-252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184046" y="5643749"/>
                <a:ext cx="4706772" cy="688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CuCl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800" i="1" smtClean="0">
                            <a:latin typeface="Cambria Math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pdd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     </m:t>
                        </m:r>
                      </m:e>
                    </m:groupCh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Cu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Cl</m:t>
                    </m:r>
                    <m:r>
                      <a:rPr lang="en-US" sz="2800" b="0" i="0" baseline="-2500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4046" y="5643749"/>
                <a:ext cx="4706772" cy="688330"/>
              </a:xfrm>
              <a:prstGeom prst="rect">
                <a:avLst/>
              </a:prstGeom>
              <a:blipFill rotWithShape="1">
                <a:blip r:embed="rId7"/>
                <a:stretch>
                  <a:fillRect l="-2591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093650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8" grpId="0"/>
      <p:bldP spid="29" grpId="0" animBg="1"/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Line 7"/>
          <p:cNvSpPr>
            <a:spLocks noChangeShapeType="1"/>
          </p:cNvSpPr>
          <p:nvPr/>
        </p:nvSpPr>
        <p:spPr bwMode="auto">
          <a:xfrm flipV="1">
            <a:off x="411163" y="3962400"/>
            <a:ext cx="7970837" cy="5556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304800" y="4224338"/>
            <a:ext cx="752475" cy="400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   K</a:t>
            </a:r>
          </a:p>
        </p:txBody>
      </p:sp>
      <p:grpSp>
        <p:nvGrpSpPr>
          <p:cNvPr id="54281" name="Group 9"/>
          <p:cNvGrpSpPr>
            <a:grpSpLocks/>
          </p:cNvGrpSpPr>
          <p:nvPr/>
        </p:nvGrpSpPr>
        <p:grpSpPr bwMode="auto">
          <a:xfrm>
            <a:off x="447675" y="3352800"/>
            <a:ext cx="8696325" cy="1271588"/>
            <a:chOff x="282" y="1536"/>
            <a:chExt cx="5478" cy="801"/>
          </a:xfrm>
        </p:grpSpPr>
        <p:sp>
          <p:nvSpPr>
            <p:cNvPr id="54282" name="Text Box 10"/>
            <p:cNvSpPr txBox="1">
              <a:spLocks noChangeArrowheads="1"/>
            </p:cNvSpPr>
            <p:nvPr/>
          </p:nvSpPr>
          <p:spPr bwMode="auto">
            <a:xfrm>
              <a:off x="282" y="1536"/>
              <a:ext cx="354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K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3" name="Text Box 11"/>
            <p:cNvSpPr txBox="1">
              <a:spLocks noChangeArrowheads="1"/>
            </p:cNvSpPr>
            <p:nvPr/>
          </p:nvSpPr>
          <p:spPr bwMode="auto">
            <a:xfrm>
              <a:off x="587" y="1536"/>
              <a:ext cx="459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Na</a:t>
              </a:r>
              <a:r>
                <a:rPr lang="en-US" b="1" baseline="300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4" name="Text Box 12"/>
            <p:cNvSpPr txBox="1">
              <a:spLocks noChangeArrowheads="1"/>
            </p:cNvSpPr>
            <p:nvPr/>
          </p:nvSpPr>
          <p:spPr bwMode="auto">
            <a:xfrm>
              <a:off x="960" y="1536"/>
              <a:ext cx="541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Mg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b="1" baseline="3000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5" name="Text Box 13"/>
            <p:cNvSpPr txBox="1">
              <a:spLocks noChangeArrowheads="1"/>
            </p:cNvSpPr>
            <p:nvPr/>
          </p:nvSpPr>
          <p:spPr bwMode="auto">
            <a:xfrm>
              <a:off x="1408" y="1536"/>
              <a:ext cx="451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Al</a:t>
              </a:r>
              <a:r>
                <a:rPr lang="en-US" b="1" baseline="30000" noProof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3+</a:t>
              </a:r>
              <a:r>
                <a:rPr lang="en-US" b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54286" name="Text Box 14"/>
            <p:cNvSpPr txBox="1">
              <a:spLocks noChangeArrowheads="1"/>
            </p:cNvSpPr>
            <p:nvPr/>
          </p:nvSpPr>
          <p:spPr bwMode="auto">
            <a:xfrm>
              <a:off x="1766" y="1536"/>
              <a:ext cx="489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Zn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7" name="Text Box 15"/>
            <p:cNvSpPr txBox="1">
              <a:spLocks noChangeArrowheads="1"/>
            </p:cNvSpPr>
            <p:nvPr/>
          </p:nvSpPr>
          <p:spPr bwMode="auto">
            <a:xfrm>
              <a:off x="2176" y="1536"/>
              <a:ext cx="496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Fe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8" name="Text Box 16"/>
            <p:cNvSpPr txBox="1">
              <a:spLocks noChangeArrowheads="1"/>
            </p:cNvSpPr>
            <p:nvPr/>
          </p:nvSpPr>
          <p:spPr bwMode="auto">
            <a:xfrm>
              <a:off x="2556" y="1536"/>
              <a:ext cx="452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Ni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b="1" baseline="3000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89" name="Text Box 17"/>
            <p:cNvSpPr txBox="1">
              <a:spLocks noChangeArrowheads="1"/>
            </p:cNvSpPr>
            <p:nvPr/>
          </p:nvSpPr>
          <p:spPr bwMode="auto">
            <a:xfrm>
              <a:off x="2922" y="1536"/>
              <a:ext cx="481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Sn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0" name="Text Box 18"/>
            <p:cNvSpPr txBox="1">
              <a:spLocks noChangeArrowheads="1"/>
            </p:cNvSpPr>
            <p:nvPr/>
          </p:nvSpPr>
          <p:spPr bwMode="auto">
            <a:xfrm>
              <a:off x="3280" y="1536"/>
              <a:ext cx="466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Pb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1" name="Text Box 19"/>
            <p:cNvSpPr txBox="1">
              <a:spLocks noChangeArrowheads="1"/>
            </p:cNvSpPr>
            <p:nvPr/>
          </p:nvSpPr>
          <p:spPr bwMode="auto">
            <a:xfrm>
              <a:off x="3660" y="1536"/>
              <a:ext cx="459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noProof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en-US" b="1" baseline="30000" noProof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2" name="Text Box 20"/>
            <p:cNvSpPr txBox="1">
              <a:spLocks noChangeArrowheads="1"/>
            </p:cNvSpPr>
            <p:nvPr/>
          </p:nvSpPr>
          <p:spPr bwMode="auto">
            <a:xfrm>
              <a:off x="4033" y="1536"/>
              <a:ext cx="474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sz="2000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Cu</a:t>
              </a:r>
              <a:r>
                <a:rPr lang="en-US" sz="2000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2+</a:t>
              </a:r>
              <a:endParaRPr lang="en-US" sz="2000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3" name="Text Box 21"/>
            <p:cNvSpPr txBox="1">
              <a:spLocks noChangeArrowheads="1"/>
            </p:cNvSpPr>
            <p:nvPr/>
          </p:nvSpPr>
          <p:spPr bwMode="auto">
            <a:xfrm>
              <a:off x="4443" y="1536"/>
              <a:ext cx="564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Ag</a:t>
              </a:r>
              <a:r>
                <a:rPr lang="en-US" b="1" baseline="30000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4" name="Text Box 22"/>
            <p:cNvSpPr txBox="1">
              <a:spLocks noChangeArrowheads="1"/>
            </p:cNvSpPr>
            <p:nvPr/>
          </p:nvSpPr>
          <p:spPr bwMode="auto">
            <a:xfrm>
              <a:off x="4876" y="1536"/>
              <a:ext cx="474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A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u</a:t>
              </a:r>
              <a:r>
                <a:rPr lang="en-US" b="1" baseline="3000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3+</a:t>
              </a:r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5" name="Text Box 23"/>
            <p:cNvSpPr txBox="1">
              <a:spLocks noChangeArrowheads="1"/>
            </p:cNvSpPr>
            <p:nvPr/>
          </p:nvSpPr>
          <p:spPr bwMode="auto">
            <a:xfrm>
              <a:off x="5271" y="1536"/>
              <a:ext cx="489" cy="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b="1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6" name="Text Box 24"/>
            <p:cNvSpPr txBox="1">
              <a:spLocks noChangeArrowheads="1"/>
            </p:cNvSpPr>
            <p:nvPr/>
          </p:nvSpPr>
          <p:spPr bwMode="auto">
            <a:xfrm>
              <a:off x="565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Na</a:t>
              </a:r>
            </a:p>
          </p:txBody>
        </p:sp>
        <p:sp>
          <p:nvSpPr>
            <p:cNvPr id="54297" name="Text Box 25"/>
            <p:cNvSpPr txBox="1">
              <a:spLocks noChangeArrowheads="1"/>
            </p:cNvSpPr>
            <p:nvPr/>
          </p:nvSpPr>
          <p:spPr bwMode="auto">
            <a:xfrm>
              <a:off x="915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Mg</a:t>
              </a:r>
            </a:p>
          </p:txBody>
        </p:sp>
        <p:sp>
          <p:nvSpPr>
            <p:cNvPr id="54298" name="Text Box 26"/>
            <p:cNvSpPr txBox="1">
              <a:spLocks noChangeArrowheads="1"/>
            </p:cNvSpPr>
            <p:nvPr/>
          </p:nvSpPr>
          <p:spPr bwMode="auto">
            <a:xfrm>
              <a:off x="1751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dirty="0" smtClean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Zn</a:t>
              </a:r>
              <a:endParaRPr lang="en-US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299" name="Text Box 27"/>
            <p:cNvSpPr txBox="1">
              <a:spLocks noChangeArrowheads="1"/>
            </p:cNvSpPr>
            <p:nvPr/>
          </p:nvSpPr>
          <p:spPr bwMode="auto">
            <a:xfrm>
              <a:off x="1356" y="2085"/>
              <a:ext cx="473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Al</a:t>
              </a:r>
            </a:p>
          </p:txBody>
        </p:sp>
        <p:sp>
          <p:nvSpPr>
            <p:cNvPr id="54300" name="Text Box 28"/>
            <p:cNvSpPr txBox="1">
              <a:spLocks noChangeArrowheads="1"/>
            </p:cNvSpPr>
            <p:nvPr/>
          </p:nvSpPr>
          <p:spPr bwMode="auto">
            <a:xfrm>
              <a:off x="2079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Fe </a:t>
              </a:r>
            </a:p>
          </p:txBody>
        </p:sp>
        <p:sp>
          <p:nvSpPr>
            <p:cNvPr id="54301" name="Text Box 29"/>
            <p:cNvSpPr txBox="1">
              <a:spLocks noChangeArrowheads="1"/>
            </p:cNvSpPr>
            <p:nvPr/>
          </p:nvSpPr>
          <p:spPr bwMode="auto">
            <a:xfrm>
              <a:off x="2452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Ni</a:t>
              </a:r>
            </a:p>
          </p:txBody>
        </p:sp>
        <p:sp>
          <p:nvSpPr>
            <p:cNvPr id="54302" name="Text Box 30"/>
            <p:cNvSpPr txBox="1">
              <a:spLocks noChangeArrowheads="1"/>
            </p:cNvSpPr>
            <p:nvPr/>
          </p:nvSpPr>
          <p:spPr bwMode="auto">
            <a:xfrm>
              <a:off x="2802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Sn</a:t>
              </a:r>
            </a:p>
          </p:txBody>
        </p:sp>
        <p:sp>
          <p:nvSpPr>
            <p:cNvPr id="54303" name="Text Box 31"/>
            <p:cNvSpPr txBox="1">
              <a:spLocks noChangeArrowheads="1"/>
            </p:cNvSpPr>
            <p:nvPr/>
          </p:nvSpPr>
          <p:spPr bwMode="auto">
            <a:xfrm>
              <a:off x="3257" y="2085"/>
              <a:ext cx="47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Pb</a:t>
              </a:r>
            </a:p>
          </p:txBody>
        </p:sp>
        <p:sp>
          <p:nvSpPr>
            <p:cNvPr id="54304" name="Text Box 32"/>
            <p:cNvSpPr txBox="1">
              <a:spLocks noChangeArrowheads="1"/>
            </p:cNvSpPr>
            <p:nvPr/>
          </p:nvSpPr>
          <p:spPr bwMode="auto">
            <a:xfrm>
              <a:off x="4026" y="2085"/>
              <a:ext cx="436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Cu</a:t>
              </a:r>
            </a:p>
          </p:txBody>
        </p:sp>
        <p:sp>
          <p:nvSpPr>
            <p:cNvPr id="54305" name="Text Box 33"/>
            <p:cNvSpPr txBox="1">
              <a:spLocks noChangeArrowheads="1"/>
            </p:cNvSpPr>
            <p:nvPr/>
          </p:nvSpPr>
          <p:spPr bwMode="auto">
            <a:xfrm>
              <a:off x="3705" y="2085"/>
              <a:ext cx="369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H</a:t>
              </a:r>
              <a:r>
                <a:rPr lang="en-US" b="1" baseline="-2500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en-US" b="1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06" name="Text Box 34"/>
            <p:cNvSpPr txBox="1">
              <a:spLocks noChangeArrowheads="1"/>
            </p:cNvSpPr>
            <p:nvPr/>
          </p:nvSpPr>
          <p:spPr bwMode="auto">
            <a:xfrm>
              <a:off x="4406" y="2085"/>
              <a:ext cx="41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Ag</a:t>
              </a:r>
            </a:p>
          </p:txBody>
        </p:sp>
        <p:sp>
          <p:nvSpPr>
            <p:cNvPr id="54307" name="Text Box 35"/>
            <p:cNvSpPr txBox="1">
              <a:spLocks noChangeArrowheads="1"/>
            </p:cNvSpPr>
            <p:nvPr/>
          </p:nvSpPr>
          <p:spPr bwMode="auto">
            <a:xfrm>
              <a:off x="4816" y="2085"/>
              <a:ext cx="414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Au</a:t>
              </a:r>
            </a:p>
          </p:txBody>
        </p:sp>
        <p:sp>
          <p:nvSpPr>
            <p:cNvPr id="54308" name="Text Box 36"/>
            <p:cNvSpPr txBox="1">
              <a:spLocks noChangeArrowheads="1"/>
            </p:cNvSpPr>
            <p:nvPr/>
          </p:nvSpPr>
          <p:spPr bwMode="auto">
            <a:xfrm>
              <a:off x="5197" y="2085"/>
              <a:ext cx="518" cy="25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b="1" noProof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54309" name="Line 37"/>
            <p:cNvSpPr>
              <a:spLocks noChangeShapeType="1"/>
            </p:cNvSpPr>
            <p:nvPr/>
          </p:nvSpPr>
          <p:spPr bwMode="auto">
            <a:xfrm>
              <a:off x="438" y="1798"/>
              <a:ext cx="0" cy="28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0" name="Line 38"/>
            <p:cNvSpPr>
              <a:spLocks noChangeShapeType="1"/>
            </p:cNvSpPr>
            <p:nvPr/>
          </p:nvSpPr>
          <p:spPr bwMode="auto">
            <a:xfrm>
              <a:off x="751" y="1806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1" name="Line 39"/>
            <p:cNvSpPr>
              <a:spLocks noChangeShapeType="1"/>
            </p:cNvSpPr>
            <p:nvPr/>
          </p:nvSpPr>
          <p:spPr bwMode="auto">
            <a:xfrm>
              <a:off x="1117" y="1806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2" name="Line 40"/>
            <p:cNvSpPr>
              <a:spLocks noChangeShapeType="1"/>
            </p:cNvSpPr>
            <p:nvPr/>
          </p:nvSpPr>
          <p:spPr bwMode="auto">
            <a:xfrm>
              <a:off x="1505" y="1798"/>
              <a:ext cx="0" cy="28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3" name="Line 41"/>
            <p:cNvSpPr>
              <a:spLocks noChangeShapeType="1"/>
            </p:cNvSpPr>
            <p:nvPr/>
          </p:nvSpPr>
          <p:spPr bwMode="auto">
            <a:xfrm>
              <a:off x="1870" y="1798"/>
              <a:ext cx="0" cy="279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4" name="Line 42"/>
            <p:cNvSpPr>
              <a:spLocks noChangeShapeType="1"/>
            </p:cNvSpPr>
            <p:nvPr/>
          </p:nvSpPr>
          <p:spPr bwMode="auto">
            <a:xfrm>
              <a:off x="2250" y="1798"/>
              <a:ext cx="0" cy="28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5" name="Line 43"/>
            <p:cNvSpPr>
              <a:spLocks noChangeShapeType="1"/>
            </p:cNvSpPr>
            <p:nvPr/>
          </p:nvSpPr>
          <p:spPr bwMode="auto">
            <a:xfrm>
              <a:off x="2638" y="1798"/>
              <a:ext cx="0" cy="28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6" name="Line 44"/>
            <p:cNvSpPr>
              <a:spLocks noChangeShapeType="1"/>
            </p:cNvSpPr>
            <p:nvPr/>
          </p:nvSpPr>
          <p:spPr bwMode="auto">
            <a:xfrm>
              <a:off x="3026" y="1789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7" name="Line 45"/>
            <p:cNvSpPr>
              <a:spLocks noChangeShapeType="1"/>
            </p:cNvSpPr>
            <p:nvPr/>
          </p:nvSpPr>
          <p:spPr bwMode="auto">
            <a:xfrm>
              <a:off x="3421" y="1789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8" name="Line 46"/>
            <p:cNvSpPr>
              <a:spLocks noChangeShapeType="1"/>
            </p:cNvSpPr>
            <p:nvPr/>
          </p:nvSpPr>
          <p:spPr bwMode="auto">
            <a:xfrm>
              <a:off x="3794" y="1798"/>
              <a:ext cx="0" cy="28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19" name="Line 47"/>
            <p:cNvSpPr>
              <a:spLocks noChangeShapeType="1"/>
            </p:cNvSpPr>
            <p:nvPr/>
          </p:nvSpPr>
          <p:spPr bwMode="auto">
            <a:xfrm>
              <a:off x="4160" y="1789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20" name="Line 48"/>
            <p:cNvSpPr>
              <a:spLocks noChangeShapeType="1"/>
            </p:cNvSpPr>
            <p:nvPr/>
          </p:nvSpPr>
          <p:spPr bwMode="auto">
            <a:xfrm>
              <a:off x="4563" y="1789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321" name="Line 49"/>
            <p:cNvSpPr>
              <a:spLocks noChangeShapeType="1"/>
            </p:cNvSpPr>
            <p:nvPr/>
          </p:nvSpPr>
          <p:spPr bwMode="auto">
            <a:xfrm>
              <a:off x="4988" y="1789"/>
              <a:ext cx="0" cy="288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4324" name="AutoShape 52"/>
          <p:cNvSpPr>
            <a:spLocks/>
          </p:cNvSpPr>
          <p:nvPr/>
        </p:nvSpPr>
        <p:spPr bwMode="auto">
          <a:xfrm rot="16200000">
            <a:off x="4229100" y="3238500"/>
            <a:ext cx="533400" cy="3048000"/>
          </a:xfrm>
          <a:prstGeom prst="leftBrace">
            <a:avLst>
              <a:gd name="adj1" fmla="val 4761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25" name="AutoShape 53"/>
          <p:cNvSpPr>
            <a:spLocks/>
          </p:cNvSpPr>
          <p:nvPr/>
        </p:nvSpPr>
        <p:spPr bwMode="auto">
          <a:xfrm rot="16200000">
            <a:off x="7162800" y="3886200"/>
            <a:ext cx="381000" cy="1752600"/>
          </a:xfrm>
          <a:prstGeom prst="leftBrace">
            <a:avLst>
              <a:gd name="adj1" fmla="val 3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26" name="AutoShape 54"/>
          <p:cNvSpPr>
            <a:spLocks/>
          </p:cNvSpPr>
          <p:nvPr/>
        </p:nvSpPr>
        <p:spPr bwMode="auto">
          <a:xfrm rot="16200000">
            <a:off x="1447800" y="3810000"/>
            <a:ext cx="381000" cy="1752600"/>
          </a:xfrm>
          <a:prstGeom prst="leftBrace">
            <a:avLst>
              <a:gd name="adj1" fmla="val 3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27" name="AutoShape 55"/>
          <p:cNvSpPr>
            <a:spLocks/>
          </p:cNvSpPr>
          <p:nvPr/>
        </p:nvSpPr>
        <p:spPr bwMode="auto">
          <a:xfrm rot="5400000">
            <a:off x="4152900" y="1485900"/>
            <a:ext cx="533400" cy="3048000"/>
          </a:xfrm>
          <a:prstGeom prst="leftBrace">
            <a:avLst>
              <a:gd name="adj1" fmla="val 4761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28" name="AutoShape 56"/>
          <p:cNvSpPr>
            <a:spLocks/>
          </p:cNvSpPr>
          <p:nvPr/>
        </p:nvSpPr>
        <p:spPr bwMode="auto">
          <a:xfrm rot="5400000">
            <a:off x="7239000" y="2209800"/>
            <a:ext cx="381000" cy="1752600"/>
          </a:xfrm>
          <a:prstGeom prst="leftBrace">
            <a:avLst>
              <a:gd name="adj1" fmla="val 3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29" name="AutoShape 57"/>
          <p:cNvSpPr>
            <a:spLocks/>
          </p:cNvSpPr>
          <p:nvPr/>
        </p:nvSpPr>
        <p:spPr bwMode="auto">
          <a:xfrm rot="5400000">
            <a:off x="1371600" y="2209800"/>
            <a:ext cx="381000" cy="1752600"/>
          </a:xfrm>
          <a:prstGeom prst="leftBrace">
            <a:avLst>
              <a:gd name="adj1" fmla="val 38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4330" name="Text Box 58"/>
          <p:cNvSpPr txBox="1">
            <a:spLocks noChangeArrowheads="1"/>
          </p:cNvSpPr>
          <p:nvPr/>
        </p:nvSpPr>
        <p:spPr bwMode="auto">
          <a:xfrm>
            <a:off x="2362200" y="1219200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400" b="1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31" name="Text Box 59"/>
          <p:cNvSpPr txBox="1">
            <a:spLocks noChangeArrowheads="1"/>
          </p:cNvSpPr>
          <p:nvPr/>
        </p:nvSpPr>
        <p:spPr bwMode="auto">
          <a:xfrm>
            <a:off x="762000" y="2286000"/>
            <a:ext cx="1981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chảy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32" name="Text Box 60"/>
          <p:cNvSpPr txBox="1">
            <a:spLocks noChangeArrowheads="1"/>
          </p:cNvSpPr>
          <p:nvPr/>
        </p:nvSpPr>
        <p:spPr bwMode="auto">
          <a:xfrm>
            <a:off x="3352800" y="1828800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luyện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33" name="Text Box 61"/>
          <p:cNvSpPr txBox="1">
            <a:spLocks noChangeArrowheads="1"/>
          </p:cNvSpPr>
          <p:nvPr/>
        </p:nvSpPr>
        <p:spPr bwMode="auto">
          <a:xfrm>
            <a:off x="3352800" y="2286000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dd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38" name="Text Box 66"/>
          <p:cNvSpPr txBox="1">
            <a:spLocks noChangeArrowheads="1"/>
          </p:cNvSpPr>
          <p:nvPr/>
        </p:nvSpPr>
        <p:spPr bwMode="auto">
          <a:xfrm>
            <a:off x="6324600" y="1676400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Thủy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luyện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40" name="Text Box 68"/>
          <p:cNvSpPr txBox="1">
            <a:spLocks noChangeArrowheads="1"/>
          </p:cNvSpPr>
          <p:nvPr/>
        </p:nvSpPr>
        <p:spPr bwMode="auto">
          <a:xfrm>
            <a:off x="990600" y="5105400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KL </a:t>
            </a:r>
            <a:r>
              <a:rPr lang="en-US" sz="20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Mạnh</a:t>
            </a:r>
            <a:endParaRPr lang="en-US" sz="2000" b="1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41" name="Text Box 69"/>
          <p:cNvSpPr txBox="1">
            <a:spLocks noChangeArrowheads="1"/>
          </p:cNvSpPr>
          <p:nvPr/>
        </p:nvSpPr>
        <p:spPr bwMode="auto">
          <a:xfrm>
            <a:off x="3657600" y="5181600"/>
            <a:ext cx="2057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KL </a:t>
            </a:r>
            <a:r>
              <a:rPr lang="en-US" sz="20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bình</a:t>
            </a:r>
            <a:endParaRPr lang="en-US" sz="2000" b="1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42" name="Text Box 70"/>
          <p:cNvSpPr txBox="1">
            <a:spLocks noChangeArrowheads="1"/>
          </p:cNvSpPr>
          <p:nvPr/>
        </p:nvSpPr>
        <p:spPr bwMode="auto">
          <a:xfrm>
            <a:off x="6934200" y="5181600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KL </a:t>
            </a:r>
            <a:r>
              <a:rPr lang="en-US" sz="2000" b="1" dirty="0" err="1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sz="2000" b="1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43" name="Text Box 71"/>
          <p:cNvSpPr txBox="1">
            <a:spLocks noChangeArrowheads="1"/>
          </p:cNvSpPr>
          <p:nvPr/>
        </p:nvSpPr>
        <p:spPr bwMode="auto">
          <a:xfrm>
            <a:off x="2971800" y="228600"/>
            <a:ext cx="2667000" cy="523220"/>
          </a:xfrm>
          <a:prstGeom prst="rect">
            <a:avLst/>
          </a:prstGeom>
          <a:solidFill>
            <a:srgbClr val="FFFFFF"/>
          </a:solidFill>
          <a:ln w="38100">
            <a:solidFill>
              <a:srgbClr val="003300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KHÁI QUÁT</a:t>
            </a:r>
          </a:p>
        </p:txBody>
      </p:sp>
      <p:sp>
        <p:nvSpPr>
          <p:cNvPr id="62" name="Text Box 60"/>
          <p:cNvSpPr txBox="1">
            <a:spLocks noChangeArrowheads="1"/>
          </p:cNvSpPr>
          <p:nvPr/>
        </p:nvSpPr>
        <p:spPr bwMode="auto">
          <a:xfrm>
            <a:off x="6358804" y="2188585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luyện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 Box 61"/>
          <p:cNvSpPr txBox="1">
            <a:spLocks noChangeArrowheads="1"/>
          </p:cNvSpPr>
          <p:nvPr/>
        </p:nvSpPr>
        <p:spPr bwMode="auto">
          <a:xfrm>
            <a:off x="6358804" y="2645785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dd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 QUÁT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Rounded Rectangle 6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69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01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3429000" y="304800"/>
            <a:ext cx="5334000" cy="6248400"/>
          </a:xfrm>
          <a:prstGeom prst="rect">
            <a:avLst/>
          </a:prstGeom>
          <a:solidFill>
            <a:srgbClr val="FFFFFF">
              <a:alpha val="98822"/>
            </a:srgbClr>
          </a:solidFill>
          <a:ln w="25400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SỰ ĂN MÒN KIM LOẠI </a:t>
            </a:r>
            <a:endParaRPr lang="en-US" sz="2800" b="1" dirty="0" smtClean="0">
              <a:solidFill>
                <a:srgbClr val="000000"/>
              </a:solidFill>
              <a:latin typeface="Times New Roman" pitchFamily="18" charset="0"/>
              <a:sym typeface="Wingdings 2" pitchFamily="18" charset="2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 2" pitchFamily="18" charset="2"/>
              <a:buChar char="·"/>
            </a:pP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Khái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niệm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: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Ăn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mòn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là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sự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phá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hủy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hay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hợp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do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tác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dụng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của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chất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trong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môi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</a:rPr>
              <a:t>trường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 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 2" pitchFamily="18" charset="2"/>
              <a:buChar char="·"/>
            </a:pP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M 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lang="en-US" sz="2800" b="1" baseline="30000" dirty="0" err="1" smtClean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sz="28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+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+ ne  </a:t>
            </a:r>
            <a:endParaRPr lang="en-US" sz="2800" b="1" u="sng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*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dạng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ăn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mòn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kim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0000"/>
                </a:solidFill>
                <a:latin typeface="Times New Roman" pitchFamily="18" charset="0"/>
              </a:rPr>
              <a:t>loại</a:t>
            </a:r>
            <a:r>
              <a:rPr lang="en-US" sz="2800" b="1" u="sng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Ăn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mòn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hóa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học</a:t>
            </a:r>
            <a:endParaRPr lang="en-US" sz="2800" b="1" dirty="0" smtClean="0">
              <a:solidFill>
                <a:srgbClr val="000000"/>
              </a:solidFill>
              <a:latin typeface="Times New Roman" pitchFamily="18" charset="0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Ăn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mòn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điện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hóa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</a:rPr>
              <a:t>học</a:t>
            </a:r>
            <a:endParaRPr lang="en-US" sz="2800" b="1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267" name="Rectangle 2" descr="Large grid"/>
          <p:cNvSpPr>
            <a:spLocks noChangeArrowheads="1"/>
          </p:cNvSpPr>
          <p:nvPr/>
        </p:nvSpPr>
        <p:spPr bwMode="auto">
          <a:xfrm>
            <a:off x="990600" y="30480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990600" y="1600200"/>
            <a:ext cx="2563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1.4.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Sự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ăn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mòn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35548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3429000" y="318655"/>
            <a:ext cx="5334000" cy="6248400"/>
          </a:xfrm>
          <a:prstGeom prst="rect">
            <a:avLst/>
          </a:prstGeom>
          <a:solidFill>
            <a:srgbClr val="FFFFFF">
              <a:alpha val="98822"/>
            </a:srgbClr>
          </a:solidFill>
          <a:ln w="25400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000000"/>
                </a:solidFill>
                <a:sym typeface="Wingdings 2" pitchFamily="18" charset="2"/>
              </a:rPr>
              <a:t>* 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CHỐNG ĂN MÒN KIM LOẠI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sz="2800" b="1" i="1" dirty="0" smtClean="0">
              <a:solidFill>
                <a:srgbClr val="000000"/>
              </a:solidFill>
              <a:latin typeface="Times New Roman" pitchFamily="18" charset="0"/>
              <a:sym typeface="Wingdings 2" pitchFamily="18" charset="2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1-Phương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pháp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bảo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vệ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bề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mặt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: 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  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sơn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,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mạ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,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tráng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men…</a:t>
            </a: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US" sz="2800" b="1" i="1" dirty="0" smtClean="0">
              <a:solidFill>
                <a:srgbClr val="000000"/>
              </a:solidFill>
              <a:latin typeface="Times New Roman" pitchFamily="18" charset="0"/>
              <a:sym typeface="Wingdings 2" pitchFamily="18" charset="2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2-Dùng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phương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pháp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điện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i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hoá</a:t>
            </a:r>
            <a:endParaRPr lang="en-US" sz="2800" b="1" dirty="0" smtClean="0">
              <a:solidFill>
                <a:srgbClr val="000000"/>
              </a:solidFill>
              <a:latin typeface="Times New Roman" pitchFamily="18" charset="0"/>
              <a:sym typeface="Wingdings 2" pitchFamily="18" charset="2"/>
            </a:endParaRPr>
          </a:p>
          <a:p>
            <a:pPr marL="533400" indent="-533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Nguyên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tắc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: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Gắn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kim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loại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có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tính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khử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mạnh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hơn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với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kim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loại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cần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được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bảo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vệ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(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có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tính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khử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yếu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hơn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8" charset="0"/>
                <a:sym typeface="Wingdings 2" pitchFamily="18" charset="2"/>
              </a:rPr>
              <a:t>)</a:t>
            </a:r>
          </a:p>
        </p:txBody>
      </p:sp>
      <p:sp>
        <p:nvSpPr>
          <p:cNvPr id="12291" name="Rectangle 2" descr="Large grid"/>
          <p:cNvSpPr>
            <a:spLocks noChangeArrowheads="1"/>
          </p:cNvSpPr>
          <p:nvPr/>
        </p:nvSpPr>
        <p:spPr bwMode="auto">
          <a:xfrm>
            <a:off x="990600" y="304800"/>
            <a:ext cx="2365375" cy="6248400"/>
          </a:xfrm>
          <a:prstGeom prst="rect">
            <a:avLst/>
          </a:prstGeom>
          <a:pattFill prst="lgGrid">
            <a:fgClr>
              <a:srgbClr val="FFFFFF"/>
            </a:fgClr>
            <a:bgClr>
              <a:srgbClr val="FFFFFF"/>
            </a:bgClr>
          </a:pattFill>
          <a:ln w="12700" cmpd="thinThick">
            <a:solidFill>
              <a:srgbClr val="C230A6"/>
            </a:solidFill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 sz="2400" b="1" smtClean="0">
              <a:solidFill>
                <a:srgbClr val="FEFDE3"/>
              </a:solidFill>
              <a:latin typeface=".VnArial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990600" y="1219200"/>
            <a:ext cx="2563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1.4.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Sự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ăn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mòn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95661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954087" y="1124742"/>
            <a:ext cx="7637463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1: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Tính chất hoá học chung của kim loại là:</a:t>
            </a: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A)</a:t>
            </a:r>
            <a:r>
              <a:rPr lang="nl-NL" sz="2600" dirty="0">
                <a:latin typeface="Times New Roman" pitchFamily="18" charset="0"/>
              </a:rPr>
              <a:t> Tính khử.                       </a:t>
            </a:r>
            <a:r>
              <a:rPr lang="nl-NL" sz="2600" b="1" dirty="0">
                <a:latin typeface="Times New Roman" pitchFamily="18" charset="0"/>
              </a:rPr>
              <a:t>	    B)</a:t>
            </a:r>
            <a:r>
              <a:rPr lang="nl-NL" sz="2600" dirty="0">
                <a:latin typeface="Times New Roman" pitchFamily="18" charset="0"/>
              </a:rPr>
              <a:t> Tính oxi hoá.	                             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Tính khử và tính oxi hoá.   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Tính hoạt động mạnh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.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988723" y="2508875"/>
            <a:ext cx="7602827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spcBef>
                <a:spcPts val="1200"/>
              </a:spcBef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2: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Nhóm kim loại không tan trong cả axit </a:t>
            </a:r>
            <a:r>
              <a:rPr lang="nl-NL" sz="2600" dirty="0" smtClean="0">
                <a:latin typeface="Times New Roman" pitchFamily="18" charset="0"/>
              </a:rPr>
              <a:t>HNO</a:t>
            </a:r>
            <a:r>
              <a:rPr lang="nl-NL" sz="2600" baseline="-25000" dirty="0" smtClean="0">
                <a:latin typeface="Times New Roman" pitchFamily="18" charset="0"/>
              </a:rPr>
              <a:t>3</a:t>
            </a:r>
            <a:r>
              <a:rPr lang="nl-NL" sz="2600" dirty="0" smtClean="0">
                <a:latin typeface="Times New Roman" pitchFamily="18" charset="0"/>
              </a:rPr>
              <a:t>đặc </a:t>
            </a:r>
            <a:r>
              <a:rPr lang="nl-NL" sz="2600" dirty="0">
                <a:latin typeface="Times New Roman" pitchFamily="18" charset="0"/>
              </a:rPr>
              <a:t>nóng và axit </a:t>
            </a:r>
            <a:r>
              <a:rPr lang="nl-NL" sz="2600" dirty="0" smtClean="0">
                <a:latin typeface="Times New Roman" pitchFamily="18" charset="0"/>
              </a:rPr>
              <a:t>H</a:t>
            </a:r>
            <a:r>
              <a:rPr lang="nl-NL" sz="2600" baseline="-25000" dirty="0" smtClean="0">
                <a:latin typeface="Times New Roman" pitchFamily="18" charset="0"/>
              </a:rPr>
              <a:t>2</a:t>
            </a:r>
            <a:r>
              <a:rPr lang="nl-NL" sz="2600" dirty="0" smtClean="0">
                <a:latin typeface="Times New Roman" pitchFamily="18" charset="0"/>
              </a:rPr>
              <a:t>SO</a:t>
            </a:r>
            <a:r>
              <a:rPr lang="nl-NL" sz="2600" baseline="-25000" dirty="0" smtClean="0">
                <a:latin typeface="Times New Roman" pitchFamily="18" charset="0"/>
              </a:rPr>
              <a:t>4</a:t>
            </a:r>
            <a:r>
              <a:rPr lang="nl-NL" sz="2600" dirty="0" smtClean="0">
                <a:latin typeface="Times New Roman" pitchFamily="18" charset="0"/>
              </a:rPr>
              <a:t>đặc </a:t>
            </a:r>
            <a:r>
              <a:rPr lang="nl-NL" sz="2600" dirty="0">
                <a:latin typeface="Times New Roman" pitchFamily="18" charset="0"/>
              </a:rPr>
              <a:t>nóng là:</a:t>
            </a:r>
          </a:p>
          <a:p>
            <a:pPr>
              <a:spcBef>
                <a:spcPts val="1200"/>
              </a:spcBef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 A)</a:t>
            </a:r>
            <a:r>
              <a:rPr lang="nl-NL" sz="2600" dirty="0">
                <a:latin typeface="Times New Roman" pitchFamily="18" charset="0"/>
              </a:rPr>
              <a:t> Pt, Au      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Cu, Pb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Ag, Pt   </a:t>
            </a:r>
            <a:r>
              <a:rPr lang="nl-NL" sz="2600" dirty="0" smtClean="0">
                <a:latin typeface="Times New Roman" pitchFamily="18" charset="0"/>
              </a:rPr>
              <a:t>  </a:t>
            </a:r>
            <a:r>
              <a:rPr lang="nl-NL" sz="2600" b="1" dirty="0" smtClean="0">
                <a:latin typeface="Times New Roman" pitchFamily="18" charset="0"/>
              </a:rPr>
              <a:t>D</a:t>
            </a:r>
            <a:r>
              <a:rPr lang="nl-NL" sz="2600" b="1" dirty="0">
                <a:latin typeface="Times New Roman" pitchFamily="18" charset="0"/>
              </a:rPr>
              <a:t>)</a:t>
            </a:r>
            <a:r>
              <a:rPr lang="nl-NL" sz="2600" dirty="0">
                <a:latin typeface="Times New Roman" pitchFamily="18" charset="0"/>
              </a:rPr>
              <a:t> Ag, Pt, Au.</a:t>
            </a:r>
          </a:p>
        </p:txBody>
      </p:sp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1009505" y="3955058"/>
            <a:ext cx="7600950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3: </a:t>
            </a:r>
            <a:r>
              <a:rPr lang="nl-NL" sz="2600" dirty="0" smtClean="0">
                <a:latin typeface="Times New Roman" pitchFamily="18" charset="0"/>
              </a:rPr>
              <a:t>Cặp </a:t>
            </a:r>
            <a:r>
              <a:rPr lang="nl-NL" sz="2600" dirty="0">
                <a:latin typeface="Times New Roman" pitchFamily="18" charset="0"/>
              </a:rPr>
              <a:t>gồm 2 kim loại đều không tan trong  dung dịch HNO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 đặc, nguội là:</a:t>
            </a:r>
            <a:endParaRPr lang="en-US" sz="2600" dirty="0">
              <a:latin typeface="Times New Roman" pitchFamily="18" charset="0"/>
            </a:endParaRPr>
          </a:p>
          <a:p>
            <a:pPr>
              <a:spcBef>
                <a:spcPts val="1200"/>
              </a:spcBef>
            </a:pPr>
            <a:r>
              <a:rPr lang="nl-NL" sz="2600" b="1" dirty="0">
                <a:latin typeface="Times New Roman" pitchFamily="18" charset="0"/>
              </a:rPr>
              <a:t>  A)</a:t>
            </a:r>
            <a:r>
              <a:rPr lang="nl-NL" sz="2600" dirty="0">
                <a:latin typeface="Times New Roman" pitchFamily="18" charset="0"/>
              </a:rPr>
              <a:t> Zn, Fe		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Fe, Al		      </a:t>
            </a:r>
          </a:p>
          <a:p>
            <a:r>
              <a:rPr lang="nl-NL" sz="2600" b="1" dirty="0">
                <a:latin typeface="Times New Roman" pitchFamily="18" charset="0"/>
              </a:rPr>
              <a:t>  C)</a:t>
            </a:r>
            <a:r>
              <a:rPr lang="nl-NL" sz="2600" dirty="0">
                <a:latin typeface="Times New Roman" pitchFamily="18" charset="0"/>
              </a:rPr>
              <a:t> Cu, Al		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Ag, Fe</a:t>
            </a:r>
          </a:p>
        </p:txBody>
      </p:sp>
    </p:spTree>
    <p:extLst>
      <p:ext uri="{BB962C8B-B14F-4D97-AF65-F5344CB8AC3E}">
        <p14:creationId xmlns:p14="http://schemas.microsoft.com/office/powerpoint/2010/main" val="38430825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/>
      <p:bldP spid="1546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143000" y="248155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974869" y="836252"/>
            <a:ext cx="7637463" cy="170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4</a:t>
            </a:r>
            <a:r>
              <a:rPr lang="nl-NL" sz="2600" dirty="0" smtClean="0">
                <a:latin typeface="Times New Roman" pitchFamily="18" charset="0"/>
              </a:rPr>
              <a:t>: </a:t>
            </a:r>
            <a:r>
              <a:rPr lang="nl-NL" sz="2600" dirty="0">
                <a:latin typeface="Times New Roman" pitchFamily="18" charset="0"/>
              </a:rPr>
              <a:t>Sự phá huỷ kim loại hoặc hợp kim do tác dụng của môi trường xung quanh, được gọi chung là  </a:t>
            </a: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  A.</a:t>
            </a:r>
            <a:r>
              <a:rPr lang="nl-NL" sz="2600" dirty="0">
                <a:latin typeface="Times New Roman" pitchFamily="18" charset="0"/>
              </a:rPr>
              <a:t> sự ăn mòn kim loại.    </a:t>
            </a:r>
            <a:r>
              <a:rPr lang="nl-NL" sz="2600" b="1" dirty="0">
                <a:latin typeface="Times New Roman" pitchFamily="18" charset="0"/>
              </a:rPr>
              <a:t>B.</a:t>
            </a:r>
            <a:r>
              <a:rPr lang="nl-NL" sz="2600" dirty="0">
                <a:latin typeface="Times New Roman" pitchFamily="18" charset="0"/>
              </a:rPr>
              <a:t> sự ăn mòn hoá học.   </a:t>
            </a:r>
          </a:p>
          <a:p>
            <a:pPr>
              <a:tabLst>
                <a:tab pos="457200" algn="l"/>
              </a:tabLst>
            </a:pPr>
            <a:r>
              <a:rPr lang="nl-NL" sz="2600" dirty="0">
                <a:latin typeface="Times New Roman" pitchFamily="18" charset="0"/>
              </a:rPr>
              <a:t>  </a:t>
            </a:r>
            <a:r>
              <a:rPr lang="nl-NL" sz="2600" b="1" dirty="0">
                <a:latin typeface="Times New Roman" pitchFamily="18" charset="0"/>
              </a:rPr>
              <a:t>C.</a:t>
            </a:r>
            <a:r>
              <a:rPr lang="nl-NL" sz="2600" dirty="0">
                <a:latin typeface="Times New Roman" pitchFamily="18" charset="0"/>
              </a:rPr>
              <a:t> sự khử kim loại.         </a:t>
            </a:r>
            <a:r>
              <a:rPr lang="nl-NL" sz="2600" b="1" dirty="0">
                <a:latin typeface="Times New Roman" pitchFamily="18" charset="0"/>
              </a:rPr>
              <a:t>D</a:t>
            </a:r>
            <a:r>
              <a:rPr lang="nl-NL" sz="2600" dirty="0">
                <a:latin typeface="Times New Roman" pitchFamily="18" charset="0"/>
              </a:rPr>
              <a:t>. sự ăn mòn điện hoá</a:t>
            </a:r>
            <a:r>
              <a:rPr lang="nl-NL" dirty="0"/>
              <a:t>.</a:t>
            </a:r>
            <a:endParaRPr lang="nl-NL" b="1" u="sng" dirty="0"/>
          </a:p>
        </p:txBody>
      </p:sp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1031875" y="2548732"/>
            <a:ext cx="7351713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5: </a:t>
            </a:r>
            <a:r>
              <a:rPr lang="nl-NL" sz="2600" dirty="0">
                <a:latin typeface="Times New Roman" pitchFamily="18" charset="0"/>
              </a:rPr>
              <a:t>Để bảo vệ vỏ tàu biển làm bằng thép người ta thường gắn vào vỏ tàu (phần ngâm dưới nước) những tấm kim loại </a:t>
            </a:r>
            <a:endParaRPr lang="nl-NL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A. </a:t>
            </a:r>
            <a:r>
              <a:rPr lang="nl-NL" sz="2600" dirty="0">
                <a:latin typeface="Times New Roman" pitchFamily="18" charset="0"/>
              </a:rPr>
              <a:t>Cu. 	</a:t>
            </a:r>
            <a:r>
              <a:rPr lang="nl-NL" sz="2600" b="1" dirty="0">
                <a:latin typeface="Times New Roman" pitchFamily="18" charset="0"/>
              </a:rPr>
              <a:t>B. </a:t>
            </a:r>
            <a:r>
              <a:rPr lang="nl-NL" sz="2600" dirty="0">
                <a:latin typeface="Times New Roman" pitchFamily="18" charset="0"/>
              </a:rPr>
              <a:t>Zn. 	</a:t>
            </a:r>
            <a:r>
              <a:rPr lang="nl-NL" sz="2600" b="1" dirty="0">
                <a:latin typeface="Times New Roman" pitchFamily="18" charset="0"/>
              </a:rPr>
              <a:t>C. </a:t>
            </a:r>
            <a:r>
              <a:rPr lang="nl-NL" sz="2600" dirty="0">
                <a:latin typeface="Times New Roman" pitchFamily="18" charset="0"/>
              </a:rPr>
              <a:t>Sn. 	</a:t>
            </a:r>
            <a:r>
              <a:rPr lang="nl-NL" sz="2600" b="1" dirty="0">
                <a:latin typeface="Times New Roman" pitchFamily="18" charset="0"/>
              </a:rPr>
              <a:t>D. </a:t>
            </a:r>
            <a:r>
              <a:rPr lang="nl-NL" sz="2600" dirty="0">
                <a:latin typeface="Times New Roman" pitchFamily="18" charset="0"/>
              </a:rPr>
              <a:t>Pb.</a:t>
            </a: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990600" y="4228307"/>
            <a:ext cx="7600950" cy="247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600" b="1" dirty="0" err="1">
                <a:latin typeface="Times New Roman" pitchFamily="18" charset="0"/>
              </a:rPr>
              <a:t>Câu</a:t>
            </a:r>
            <a:r>
              <a:rPr lang="en-US" sz="2600" b="1" dirty="0">
                <a:latin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</a:rPr>
              <a:t>6:</a:t>
            </a:r>
            <a:r>
              <a:rPr lang="en-US" sz="2600" dirty="0" smtClean="0">
                <a:latin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</a:rPr>
              <a:t>Cho </a:t>
            </a:r>
            <a:r>
              <a:rPr lang="en-US" sz="2600" dirty="0" err="1">
                <a:latin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</a:rPr>
              <a:t>: Cu-Fe (I); Zn-Fe (II); </a:t>
            </a:r>
          </a:p>
          <a:p>
            <a:r>
              <a:rPr lang="en-US" sz="2600" dirty="0">
                <a:latin typeface="Times New Roman" pitchFamily="18" charset="0"/>
              </a:rPr>
              <a:t>Fe-C (III); </a:t>
            </a:r>
            <a:r>
              <a:rPr lang="en-US" sz="2600" dirty="0" err="1">
                <a:latin typeface="Times New Roman" pitchFamily="18" charset="0"/>
              </a:rPr>
              <a:t>Sn</a:t>
            </a:r>
            <a:r>
              <a:rPr lang="en-US" sz="2600" dirty="0">
                <a:latin typeface="Times New Roman" pitchFamily="18" charset="0"/>
              </a:rPr>
              <a:t>-Fe (IV). </a:t>
            </a:r>
            <a:r>
              <a:rPr lang="en-US" sz="2600" dirty="0" err="1">
                <a:latin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xúc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chất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li </a:t>
            </a:r>
            <a:r>
              <a:rPr lang="en-US" sz="2600" dirty="0" err="1">
                <a:latin typeface="Times New Roman" pitchFamily="18" charset="0"/>
              </a:rPr>
              <a:t>thì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mà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đó</a:t>
            </a:r>
            <a:r>
              <a:rPr lang="en-US" sz="2600" dirty="0">
                <a:latin typeface="Times New Roman" pitchFamily="18" charset="0"/>
              </a:rPr>
              <a:t> Fe </a:t>
            </a:r>
            <a:r>
              <a:rPr lang="en-US" sz="2600" dirty="0" err="1">
                <a:latin typeface="Times New Roman" pitchFamily="18" charset="0"/>
              </a:rPr>
              <a:t>đều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bị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ăn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mòn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trước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</a:rPr>
              <a:t>:</a:t>
            </a:r>
          </a:p>
          <a:p>
            <a:r>
              <a:rPr lang="nb-NO" sz="2600" b="1" dirty="0">
                <a:latin typeface="Times New Roman" pitchFamily="18" charset="0"/>
              </a:rPr>
              <a:t>A.</a:t>
            </a:r>
            <a:r>
              <a:rPr lang="nb-NO" sz="2600" dirty="0">
                <a:latin typeface="Times New Roman" pitchFamily="18" charset="0"/>
              </a:rPr>
              <a:t> I, II và III.	          </a:t>
            </a:r>
            <a:r>
              <a:rPr lang="nb-NO" sz="2600" b="1" dirty="0">
                <a:latin typeface="Times New Roman" pitchFamily="18" charset="0"/>
              </a:rPr>
              <a:t>B.</a:t>
            </a:r>
            <a:r>
              <a:rPr lang="nb-NO" sz="2600" dirty="0">
                <a:latin typeface="Times New Roman" pitchFamily="18" charset="0"/>
              </a:rPr>
              <a:t> I, II và IV.		</a:t>
            </a:r>
          </a:p>
          <a:p>
            <a:r>
              <a:rPr lang="nb-NO" sz="2600" b="1" dirty="0">
                <a:latin typeface="Times New Roman" pitchFamily="18" charset="0"/>
              </a:rPr>
              <a:t>C.</a:t>
            </a:r>
            <a:r>
              <a:rPr lang="nb-NO" sz="2600" dirty="0">
                <a:latin typeface="Times New Roman" pitchFamily="18" charset="0"/>
              </a:rPr>
              <a:t> I, III và IV.        </a:t>
            </a:r>
            <a:r>
              <a:rPr lang="nb-NO" sz="2600" b="1" dirty="0">
                <a:latin typeface="Times New Roman" pitchFamily="18" charset="0"/>
              </a:rPr>
              <a:t>D.</a:t>
            </a:r>
            <a:r>
              <a:rPr lang="nb-NO" sz="2600" dirty="0">
                <a:latin typeface="Times New Roman" pitchFamily="18" charset="0"/>
              </a:rPr>
              <a:t> II, III và IV.</a:t>
            </a:r>
            <a:endParaRPr lang="nl-NL" sz="2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9803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/>
      <p:bldP spid="15770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760123" y="1292225"/>
            <a:ext cx="7351713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7: </a:t>
            </a:r>
            <a:r>
              <a:rPr lang="nl-NL" sz="2600" dirty="0">
                <a:latin typeface="Times New Roman" pitchFamily="18" charset="0"/>
              </a:rPr>
              <a:t>Những kim loại nào sau đây có thể được điều chế theo phương pháp nhiệt luyện ( nhờ chất khử CO) đi từ oxit kim loại tương ứng:</a:t>
            </a:r>
            <a:r>
              <a:rPr lang="nl-NL" sz="2600" b="1" dirty="0">
                <a:latin typeface="Times New Roman" pitchFamily="18" charset="0"/>
              </a:rPr>
              <a:t>      </a:t>
            </a:r>
          </a:p>
          <a:p>
            <a:pPr algn="just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A) </a:t>
            </a:r>
            <a:r>
              <a:rPr lang="nl-NL" sz="2600" dirty="0">
                <a:latin typeface="Times New Roman" pitchFamily="18" charset="0"/>
              </a:rPr>
              <a:t>Al, Cu</a:t>
            </a:r>
            <a:r>
              <a:rPr lang="nl-NL" sz="2600" b="1" dirty="0">
                <a:latin typeface="Times New Roman" pitchFamily="18" charset="0"/>
              </a:rPr>
              <a:t>	B) </a:t>
            </a:r>
            <a:r>
              <a:rPr lang="nl-NL" sz="2600" dirty="0">
                <a:latin typeface="Times New Roman" pitchFamily="18" charset="0"/>
              </a:rPr>
              <a:t>Mg, Fe</a:t>
            </a:r>
            <a:r>
              <a:rPr lang="nl-NL" sz="2600" b="1" dirty="0">
                <a:latin typeface="Times New Roman" pitchFamily="18" charset="0"/>
              </a:rPr>
              <a:t>      C) </a:t>
            </a:r>
            <a:r>
              <a:rPr lang="nl-NL" sz="2600" dirty="0">
                <a:latin typeface="Times New Roman" pitchFamily="18" charset="0"/>
              </a:rPr>
              <a:t>Fe, Ni</a:t>
            </a:r>
            <a:r>
              <a:rPr lang="nl-NL" sz="2600" b="1" dirty="0">
                <a:latin typeface="Times New Roman" pitchFamily="18" charset="0"/>
              </a:rPr>
              <a:t>	D) </a:t>
            </a:r>
            <a:r>
              <a:rPr lang="nl-NL" sz="2600" dirty="0">
                <a:latin typeface="Times New Roman" pitchFamily="18" charset="0"/>
              </a:rPr>
              <a:t>Ca, Cu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760123" y="3200400"/>
            <a:ext cx="76009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8: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Phương pháp thuỷ luyện là phương pháp dùng kim loại có tính khử mạnh để khử ion kim loại khác trong hợp chất:      </a:t>
            </a:r>
          </a:p>
          <a:p>
            <a:r>
              <a:rPr lang="nl-NL" sz="2600" b="1" dirty="0">
                <a:latin typeface="Times New Roman" pitchFamily="18" charset="0"/>
              </a:rPr>
              <a:t>A)</a:t>
            </a:r>
            <a:r>
              <a:rPr lang="nl-NL" sz="2600" dirty="0">
                <a:latin typeface="Times New Roman" pitchFamily="18" charset="0"/>
              </a:rPr>
              <a:t> muối ở dạng khan.		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dung dịch muối.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oxit kim loại.			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hidroxit kim loại.</a:t>
            </a:r>
          </a:p>
        </p:txBody>
      </p:sp>
    </p:spTree>
    <p:extLst>
      <p:ext uri="{BB962C8B-B14F-4D97-AF65-F5344CB8AC3E}">
        <p14:creationId xmlns:p14="http://schemas.microsoft.com/office/powerpoint/2010/main" val="1126399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066800" y="965200"/>
            <a:ext cx="7899400" cy="247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2600" b="1" dirty="0" err="1">
                <a:latin typeface="Times New Roman" pitchFamily="18" charset="0"/>
              </a:rPr>
              <a:t>Câu</a:t>
            </a:r>
            <a:r>
              <a:rPr lang="en-US" sz="2600" b="1" dirty="0">
                <a:latin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</a:rPr>
              <a:t>9: </a:t>
            </a:r>
            <a:r>
              <a:rPr lang="en-US" sz="2600" dirty="0" err="1">
                <a:latin typeface="Times New Roman" pitchFamily="18" charset="0"/>
              </a:rPr>
              <a:t>Phương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pháp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thích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điều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chế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loại</a:t>
            </a:r>
            <a:r>
              <a:rPr lang="en-US" sz="2600" dirty="0">
                <a:latin typeface="Times New Roman" pitchFamily="18" charset="0"/>
              </a:rPr>
              <a:t> Mg </a:t>
            </a:r>
            <a:r>
              <a:rPr lang="en-US" sz="2600" dirty="0" err="1">
                <a:latin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</a:rPr>
              <a:t> </a:t>
            </a:r>
            <a:endParaRPr lang="en-US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A.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 		</a:t>
            </a: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B.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nóng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chảy</a:t>
            </a:r>
            <a:r>
              <a:rPr lang="en-US" sz="2600" dirty="0">
                <a:latin typeface="Times New Roman" pitchFamily="18" charset="0"/>
              </a:rPr>
              <a:t>. </a:t>
            </a:r>
            <a:endParaRPr lang="en-US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C. </a:t>
            </a:r>
            <a:r>
              <a:rPr lang="en-US" sz="2600" dirty="0" err="1">
                <a:latin typeface="Times New Roman" pitchFamily="18" charset="0"/>
              </a:rPr>
              <a:t>nhiệt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 			            </a:t>
            </a: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D. </a:t>
            </a:r>
            <a:r>
              <a:rPr lang="en-US" sz="2600" dirty="0" err="1">
                <a:latin typeface="Times New Roman" pitchFamily="18" charset="0"/>
              </a:rPr>
              <a:t>dùng</a:t>
            </a:r>
            <a:r>
              <a:rPr lang="en-US" sz="2600" dirty="0">
                <a:latin typeface="Times New Roman" pitchFamily="18" charset="0"/>
              </a:rPr>
              <a:t> K </a:t>
            </a:r>
            <a:r>
              <a:rPr lang="en-US" sz="2600" dirty="0" err="1">
                <a:latin typeface="Times New Roman" pitchFamily="18" charset="0"/>
              </a:rPr>
              <a:t>khử</a:t>
            </a:r>
            <a:r>
              <a:rPr lang="en-US" sz="2600" dirty="0">
                <a:latin typeface="Times New Roman" pitchFamily="18" charset="0"/>
              </a:rPr>
              <a:t> Mg</a:t>
            </a:r>
            <a:r>
              <a:rPr lang="en-US" sz="2600" baseline="30000" dirty="0">
                <a:latin typeface="Times New Roman" pitchFamily="18" charset="0"/>
              </a:rPr>
              <a:t>2+</a:t>
            </a:r>
            <a:r>
              <a:rPr lang="en-US" sz="2600" baseline="-25000" dirty="0">
                <a:latin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</a:t>
            </a:r>
            <a:endParaRPr lang="nl-NL" sz="2600" dirty="0">
              <a:latin typeface="Times New Roman" pitchFamily="18" charset="0"/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1066800" y="3652838"/>
            <a:ext cx="7351713" cy="210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3400" indent="-533400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10: </a:t>
            </a:r>
            <a:r>
              <a:rPr lang="nl-NL" sz="2600" dirty="0">
                <a:latin typeface="Times New Roman" pitchFamily="18" charset="0"/>
              </a:rPr>
              <a:t>Cho khí CO dư đi qua hỗn hợp gồm CuO,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MgO (nung nóng). Khi phản ứng xảy ra hoàn toàn thu được chất rắn gồm </a:t>
            </a:r>
            <a:endParaRPr lang="nl-NL" sz="2600" b="1" dirty="0">
              <a:latin typeface="Times New Roman" pitchFamily="18" charset="0"/>
            </a:endParaRPr>
          </a:p>
          <a:p>
            <a:pPr marL="533400" indent="-533400">
              <a:buFontTx/>
              <a:buAutoNum type="alphaUcPeriod"/>
              <a:tabLst>
                <a:tab pos="457200" algn="l"/>
              </a:tabLst>
            </a:pPr>
            <a:r>
              <a:rPr lang="nl-NL" sz="2600" dirty="0">
                <a:latin typeface="Times New Roman" pitchFamily="18" charset="0"/>
              </a:rPr>
              <a:t>Cu, Al, Mg.	       </a:t>
            </a:r>
            <a:r>
              <a:rPr lang="nl-NL" sz="2600" b="1" dirty="0">
                <a:latin typeface="Times New Roman" pitchFamily="18" charset="0"/>
              </a:rPr>
              <a:t>B.</a:t>
            </a:r>
            <a:r>
              <a:rPr lang="nl-NL" sz="2600" dirty="0">
                <a:latin typeface="Times New Roman" pitchFamily="18" charset="0"/>
              </a:rPr>
              <a:t> Cu, Al, MgO.	</a:t>
            </a:r>
          </a:p>
          <a:p>
            <a:pPr marL="533400" indent="-533400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C.</a:t>
            </a:r>
            <a:r>
              <a:rPr lang="nl-NL" sz="2600" dirty="0">
                <a:latin typeface="Times New Roman" pitchFamily="18" charset="0"/>
              </a:rPr>
              <a:t> Cu,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Mg.	       </a:t>
            </a:r>
            <a:r>
              <a:rPr lang="nl-NL" sz="2600" b="1" dirty="0">
                <a:latin typeface="Times New Roman" pitchFamily="18" charset="0"/>
              </a:rPr>
              <a:t>D.</a:t>
            </a:r>
            <a:r>
              <a:rPr lang="nl-NL" sz="2600" dirty="0">
                <a:latin typeface="Times New Roman" pitchFamily="18" charset="0"/>
              </a:rPr>
              <a:t> Cu,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MgO</a:t>
            </a:r>
            <a:r>
              <a:rPr lang="en-US" dirty="0">
                <a:latin typeface="Times New Roman" pitchFamily="18" charset="0"/>
              </a:rPr>
              <a:t> </a:t>
            </a:r>
            <a:endParaRPr lang="nl-NL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6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 bwMode="auto">
          <a:xfrm>
            <a:off x="954087" y="3351358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3581400" y="5105400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Oval 1"/>
          <p:cNvSpPr/>
          <p:nvPr/>
        </p:nvSpPr>
        <p:spPr bwMode="auto">
          <a:xfrm>
            <a:off x="838200" y="1504373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954087" y="1124742"/>
            <a:ext cx="7637463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1: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Tính chất hoá học chung của kim loại là:</a:t>
            </a: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A)</a:t>
            </a:r>
            <a:r>
              <a:rPr lang="nl-NL" sz="2600" dirty="0">
                <a:latin typeface="Times New Roman" pitchFamily="18" charset="0"/>
              </a:rPr>
              <a:t> Tính khử.                       </a:t>
            </a:r>
            <a:r>
              <a:rPr lang="nl-NL" sz="2600" b="1" dirty="0">
                <a:latin typeface="Times New Roman" pitchFamily="18" charset="0"/>
              </a:rPr>
              <a:t>	    B)</a:t>
            </a:r>
            <a:r>
              <a:rPr lang="nl-NL" sz="2600" dirty="0">
                <a:latin typeface="Times New Roman" pitchFamily="18" charset="0"/>
              </a:rPr>
              <a:t> Tính oxi hoá.	                             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Tính khử và tính oxi hoá.   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Tính hoạt động mạnh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.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988723" y="2590800"/>
            <a:ext cx="7351713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2: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Nhóm kim loại không tan trong cả axit </a:t>
            </a:r>
            <a:r>
              <a:rPr lang="nl-NL" sz="2600" dirty="0" smtClean="0">
                <a:latin typeface="Times New Roman" pitchFamily="18" charset="0"/>
              </a:rPr>
              <a:t>HNO</a:t>
            </a:r>
            <a:r>
              <a:rPr lang="nl-NL" sz="2600" baseline="-25000" dirty="0" smtClean="0">
                <a:latin typeface="Times New Roman" pitchFamily="18" charset="0"/>
              </a:rPr>
              <a:t>3</a:t>
            </a:r>
            <a:r>
              <a:rPr lang="nl-NL" sz="2600" dirty="0" smtClean="0">
                <a:latin typeface="Times New Roman" pitchFamily="18" charset="0"/>
              </a:rPr>
              <a:t>đặc </a:t>
            </a:r>
            <a:r>
              <a:rPr lang="nl-NL" sz="2600" dirty="0">
                <a:latin typeface="Times New Roman" pitchFamily="18" charset="0"/>
              </a:rPr>
              <a:t>nóng và axit </a:t>
            </a:r>
            <a:r>
              <a:rPr lang="nl-NL" sz="2600" dirty="0" smtClean="0">
                <a:latin typeface="Times New Roman" pitchFamily="18" charset="0"/>
              </a:rPr>
              <a:t>H</a:t>
            </a:r>
            <a:r>
              <a:rPr lang="nl-NL" sz="2600" baseline="-25000" dirty="0" smtClean="0">
                <a:latin typeface="Times New Roman" pitchFamily="18" charset="0"/>
              </a:rPr>
              <a:t>2</a:t>
            </a:r>
            <a:r>
              <a:rPr lang="nl-NL" sz="2600" dirty="0" smtClean="0">
                <a:latin typeface="Times New Roman" pitchFamily="18" charset="0"/>
              </a:rPr>
              <a:t>SO</a:t>
            </a:r>
            <a:r>
              <a:rPr lang="nl-NL" sz="2600" baseline="-25000" dirty="0" smtClean="0">
                <a:latin typeface="Times New Roman" pitchFamily="18" charset="0"/>
              </a:rPr>
              <a:t>4</a:t>
            </a:r>
            <a:r>
              <a:rPr lang="nl-NL" sz="2600" dirty="0" smtClean="0">
                <a:latin typeface="Times New Roman" pitchFamily="18" charset="0"/>
              </a:rPr>
              <a:t>đặc </a:t>
            </a:r>
            <a:r>
              <a:rPr lang="nl-NL" sz="2600" dirty="0">
                <a:latin typeface="Times New Roman" pitchFamily="18" charset="0"/>
              </a:rPr>
              <a:t>nóng là:</a:t>
            </a: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 A)</a:t>
            </a:r>
            <a:r>
              <a:rPr lang="nl-NL" sz="2600" dirty="0">
                <a:latin typeface="Times New Roman" pitchFamily="18" charset="0"/>
              </a:rPr>
              <a:t> Pt, Au      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Cu, Pb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Ag, Pt   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Ag, Pt, Au.</a:t>
            </a:r>
          </a:p>
        </p:txBody>
      </p:sp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954087" y="4343400"/>
            <a:ext cx="7600950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3: </a:t>
            </a:r>
            <a:r>
              <a:rPr lang="nl-NL" sz="2600" dirty="0" smtClean="0">
                <a:latin typeface="Times New Roman" pitchFamily="18" charset="0"/>
              </a:rPr>
              <a:t>Cặp </a:t>
            </a:r>
            <a:r>
              <a:rPr lang="nl-NL" sz="2600" dirty="0">
                <a:latin typeface="Times New Roman" pitchFamily="18" charset="0"/>
              </a:rPr>
              <a:t>gồm 2 kim loại đều không tan trong  dung dịch HNO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 đặc, nguội là:</a:t>
            </a:r>
            <a:endParaRPr lang="en-US" sz="2600" dirty="0">
              <a:latin typeface="Times New Roman" pitchFamily="18" charset="0"/>
            </a:endParaRPr>
          </a:p>
          <a:p>
            <a:r>
              <a:rPr lang="nl-NL" sz="2600" b="1" dirty="0">
                <a:latin typeface="Times New Roman" pitchFamily="18" charset="0"/>
              </a:rPr>
              <a:t>  A)</a:t>
            </a:r>
            <a:r>
              <a:rPr lang="nl-NL" sz="2600" dirty="0">
                <a:latin typeface="Times New Roman" pitchFamily="18" charset="0"/>
              </a:rPr>
              <a:t> Zn, Fe		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Fe, Al		      </a:t>
            </a:r>
          </a:p>
          <a:p>
            <a:r>
              <a:rPr lang="nl-NL" sz="2600" b="1" dirty="0">
                <a:latin typeface="Times New Roman" pitchFamily="18" charset="0"/>
              </a:rPr>
              <a:t>  C)</a:t>
            </a:r>
            <a:r>
              <a:rPr lang="nl-NL" sz="2600" dirty="0">
                <a:latin typeface="Times New Roman" pitchFamily="18" charset="0"/>
              </a:rPr>
              <a:t> Cu, Al		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Ag, Fe</a:t>
            </a:r>
          </a:p>
        </p:txBody>
      </p:sp>
    </p:spTree>
    <p:extLst>
      <p:ext uri="{BB962C8B-B14F-4D97-AF65-F5344CB8AC3E}">
        <p14:creationId xmlns:p14="http://schemas.microsoft.com/office/powerpoint/2010/main" val="179629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 bwMode="auto">
          <a:xfrm>
            <a:off x="838200" y="6197096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2743200" y="3723771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990600" y="1643495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143000" y="248155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974869" y="836252"/>
            <a:ext cx="7637463" cy="170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4</a:t>
            </a:r>
            <a:r>
              <a:rPr lang="nl-NL" sz="2600" dirty="0" smtClean="0">
                <a:latin typeface="Times New Roman" pitchFamily="18" charset="0"/>
              </a:rPr>
              <a:t>: </a:t>
            </a:r>
            <a:r>
              <a:rPr lang="nl-NL" sz="2600" dirty="0">
                <a:latin typeface="Times New Roman" pitchFamily="18" charset="0"/>
              </a:rPr>
              <a:t>Sự phá huỷ kim loại hoặc hợp kim do tác dụng của môi trường xung quanh, được gọi chung là  </a:t>
            </a: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  A.</a:t>
            </a:r>
            <a:r>
              <a:rPr lang="nl-NL" sz="2600" dirty="0">
                <a:latin typeface="Times New Roman" pitchFamily="18" charset="0"/>
              </a:rPr>
              <a:t> sự ăn mòn kim loại.    </a:t>
            </a:r>
            <a:r>
              <a:rPr lang="nl-NL" sz="2600" b="1" dirty="0">
                <a:latin typeface="Times New Roman" pitchFamily="18" charset="0"/>
              </a:rPr>
              <a:t>B.</a:t>
            </a:r>
            <a:r>
              <a:rPr lang="nl-NL" sz="2600" dirty="0">
                <a:latin typeface="Times New Roman" pitchFamily="18" charset="0"/>
              </a:rPr>
              <a:t> sự ăn mòn hoá học.   </a:t>
            </a:r>
          </a:p>
          <a:p>
            <a:pPr>
              <a:tabLst>
                <a:tab pos="457200" algn="l"/>
              </a:tabLst>
            </a:pPr>
            <a:r>
              <a:rPr lang="nl-NL" sz="2600" dirty="0">
                <a:latin typeface="Times New Roman" pitchFamily="18" charset="0"/>
              </a:rPr>
              <a:t>  </a:t>
            </a:r>
            <a:r>
              <a:rPr lang="nl-NL" sz="2600" b="1" dirty="0">
                <a:latin typeface="Times New Roman" pitchFamily="18" charset="0"/>
              </a:rPr>
              <a:t>C.</a:t>
            </a:r>
            <a:r>
              <a:rPr lang="nl-NL" sz="2600" dirty="0">
                <a:latin typeface="Times New Roman" pitchFamily="18" charset="0"/>
              </a:rPr>
              <a:t> sự khử kim loại.         </a:t>
            </a:r>
            <a:r>
              <a:rPr lang="nl-NL" sz="2600" b="1" dirty="0">
                <a:latin typeface="Times New Roman" pitchFamily="18" charset="0"/>
              </a:rPr>
              <a:t>D</a:t>
            </a:r>
            <a:r>
              <a:rPr lang="nl-NL" sz="2600" dirty="0">
                <a:latin typeface="Times New Roman" pitchFamily="18" charset="0"/>
              </a:rPr>
              <a:t>. sự ăn mòn điện hoá</a:t>
            </a:r>
            <a:r>
              <a:rPr lang="nl-NL" dirty="0"/>
              <a:t>.</a:t>
            </a:r>
            <a:endParaRPr lang="nl-NL" b="1" u="sng" dirty="0"/>
          </a:p>
        </p:txBody>
      </p:sp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1031875" y="2548732"/>
            <a:ext cx="7351713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5: </a:t>
            </a:r>
            <a:r>
              <a:rPr lang="nl-NL" sz="2600" dirty="0">
                <a:latin typeface="Times New Roman" pitchFamily="18" charset="0"/>
              </a:rPr>
              <a:t>Để bảo vệ vỏ tàu biển làm bằng thép người ta thường gắn vào vỏ tàu (phần ngâm dưới nước) những tấm kim loại </a:t>
            </a:r>
            <a:endParaRPr lang="nl-NL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A. </a:t>
            </a:r>
            <a:r>
              <a:rPr lang="nl-NL" sz="2600" dirty="0">
                <a:latin typeface="Times New Roman" pitchFamily="18" charset="0"/>
              </a:rPr>
              <a:t>Cu. 	</a:t>
            </a:r>
            <a:r>
              <a:rPr lang="nl-NL" sz="2600" b="1" dirty="0">
                <a:latin typeface="Times New Roman" pitchFamily="18" charset="0"/>
              </a:rPr>
              <a:t>B. </a:t>
            </a:r>
            <a:r>
              <a:rPr lang="nl-NL" sz="2600" dirty="0">
                <a:latin typeface="Times New Roman" pitchFamily="18" charset="0"/>
              </a:rPr>
              <a:t>Zn. 	</a:t>
            </a:r>
            <a:r>
              <a:rPr lang="nl-NL" sz="2600" b="1" dirty="0">
                <a:latin typeface="Times New Roman" pitchFamily="18" charset="0"/>
              </a:rPr>
              <a:t>C. </a:t>
            </a:r>
            <a:r>
              <a:rPr lang="nl-NL" sz="2600" dirty="0">
                <a:latin typeface="Times New Roman" pitchFamily="18" charset="0"/>
              </a:rPr>
              <a:t>Sn. 	</a:t>
            </a:r>
            <a:r>
              <a:rPr lang="nl-NL" sz="2600" b="1" dirty="0">
                <a:latin typeface="Times New Roman" pitchFamily="18" charset="0"/>
              </a:rPr>
              <a:t>D. </a:t>
            </a:r>
            <a:r>
              <a:rPr lang="nl-NL" sz="2600" dirty="0">
                <a:latin typeface="Times New Roman" pitchFamily="18" charset="0"/>
              </a:rPr>
              <a:t>Pb.</a:t>
            </a: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990600" y="4228307"/>
            <a:ext cx="7600950" cy="247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600" b="1" dirty="0" err="1">
                <a:latin typeface="Times New Roman" pitchFamily="18" charset="0"/>
              </a:rPr>
              <a:t>Câu</a:t>
            </a:r>
            <a:r>
              <a:rPr lang="en-US" sz="2600" b="1" dirty="0">
                <a:latin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</a:rPr>
              <a:t>6:</a:t>
            </a:r>
            <a:r>
              <a:rPr lang="en-US" sz="2600" dirty="0" smtClean="0">
                <a:latin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</a:rPr>
              <a:t>Cho </a:t>
            </a:r>
            <a:r>
              <a:rPr lang="en-US" sz="2600" dirty="0" err="1">
                <a:latin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</a:rPr>
              <a:t>: Cu-Fe (I); Zn-Fe (II); </a:t>
            </a:r>
          </a:p>
          <a:p>
            <a:r>
              <a:rPr lang="en-US" sz="2600" dirty="0">
                <a:latin typeface="Times New Roman" pitchFamily="18" charset="0"/>
              </a:rPr>
              <a:t>Fe-C (III); </a:t>
            </a:r>
            <a:r>
              <a:rPr lang="en-US" sz="2600" dirty="0" err="1">
                <a:latin typeface="Times New Roman" pitchFamily="18" charset="0"/>
              </a:rPr>
              <a:t>Sn</a:t>
            </a:r>
            <a:r>
              <a:rPr lang="en-US" sz="2600" dirty="0">
                <a:latin typeface="Times New Roman" pitchFamily="18" charset="0"/>
              </a:rPr>
              <a:t>-Fe (IV). </a:t>
            </a:r>
            <a:r>
              <a:rPr lang="en-US" sz="2600" dirty="0" err="1">
                <a:latin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xúc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chất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li </a:t>
            </a:r>
            <a:r>
              <a:rPr lang="en-US" sz="2600" dirty="0" err="1">
                <a:latin typeface="Times New Roman" pitchFamily="18" charset="0"/>
              </a:rPr>
              <a:t>thì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mà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đó</a:t>
            </a:r>
            <a:r>
              <a:rPr lang="en-US" sz="2600" dirty="0">
                <a:latin typeface="Times New Roman" pitchFamily="18" charset="0"/>
              </a:rPr>
              <a:t> Fe </a:t>
            </a:r>
            <a:r>
              <a:rPr lang="en-US" sz="2600" dirty="0" err="1">
                <a:latin typeface="Times New Roman" pitchFamily="18" charset="0"/>
              </a:rPr>
              <a:t>đều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bị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ăn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mòn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trước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</a:rPr>
              <a:t>:</a:t>
            </a:r>
          </a:p>
          <a:p>
            <a:r>
              <a:rPr lang="nb-NO" sz="2600" b="1" dirty="0">
                <a:latin typeface="Times New Roman" pitchFamily="18" charset="0"/>
              </a:rPr>
              <a:t>A.</a:t>
            </a:r>
            <a:r>
              <a:rPr lang="nb-NO" sz="2600" dirty="0">
                <a:latin typeface="Times New Roman" pitchFamily="18" charset="0"/>
              </a:rPr>
              <a:t> I, II và III.	          </a:t>
            </a:r>
            <a:r>
              <a:rPr lang="nb-NO" sz="2600" b="1" dirty="0">
                <a:latin typeface="Times New Roman" pitchFamily="18" charset="0"/>
              </a:rPr>
              <a:t>B.</a:t>
            </a:r>
            <a:r>
              <a:rPr lang="nb-NO" sz="2600" dirty="0">
                <a:latin typeface="Times New Roman" pitchFamily="18" charset="0"/>
              </a:rPr>
              <a:t> I, II và IV.		</a:t>
            </a:r>
          </a:p>
          <a:p>
            <a:r>
              <a:rPr lang="nb-NO" sz="2600" b="1" dirty="0">
                <a:latin typeface="Times New Roman" pitchFamily="18" charset="0"/>
              </a:rPr>
              <a:t>C.</a:t>
            </a:r>
            <a:r>
              <a:rPr lang="nb-NO" sz="2600" dirty="0">
                <a:latin typeface="Times New Roman" pitchFamily="18" charset="0"/>
              </a:rPr>
              <a:t> I, III và IV.        </a:t>
            </a:r>
            <a:r>
              <a:rPr lang="nb-NO" sz="2600" b="1" dirty="0">
                <a:latin typeface="Times New Roman" pitchFamily="18" charset="0"/>
              </a:rPr>
              <a:t>D.</a:t>
            </a:r>
            <a:r>
              <a:rPr lang="nb-NO" sz="2600" dirty="0">
                <a:latin typeface="Times New Roman" pitchFamily="18" charset="0"/>
              </a:rPr>
              <a:t> II, III và IV.</a:t>
            </a:r>
            <a:endParaRPr lang="nl-NL" sz="2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96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 bwMode="auto">
          <a:xfrm>
            <a:off x="5181600" y="4343400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4373634" y="2445327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725487" y="1299152"/>
            <a:ext cx="7351713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7: </a:t>
            </a:r>
            <a:r>
              <a:rPr lang="nl-NL" sz="2600" dirty="0">
                <a:latin typeface="Times New Roman" pitchFamily="18" charset="0"/>
              </a:rPr>
              <a:t>Những kim loại nào sau đây có thể được điều chế theo phương pháp nhiệt luyện ( nhờ chất khử CO) đi từ oxit kim loại tương ứng:</a:t>
            </a:r>
            <a:r>
              <a:rPr lang="nl-NL" sz="2600" b="1" dirty="0">
                <a:latin typeface="Times New Roman" pitchFamily="18" charset="0"/>
              </a:rPr>
              <a:t>      </a:t>
            </a:r>
          </a:p>
          <a:p>
            <a:pPr algn="just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A) </a:t>
            </a:r>
            <a:r>
              <a:rPr lang="nl-NL" sz="2600" dirty="0">
                <a:latin typeface="Times New Roman" pitchFamily="18" charset="0"/>
              </a:rPr>
              <a:t>Al, Cu</a:t>
            </a:r>
            <a:r>
              <a:rPr lang="nl-NL" sz="2600" b="1" dirty="0">
                <a:latin typeface="Times New Roman" pitchFamily="18" charset="0"/>
              </a:rPr>
              <a:t>	B) </a:t>
            </a:r>
            <a:r>
              <a:rPr lang="nl-NL" sz="2600" dirty="0">
                <a:latin typeface="Times New Roman" pitchFamily="18" charset="0"/>
              </a:rPr>
              <a:t>Mg, Fe</a:t>
            </a:r>
            <a:r>
              <a:rPr lang="nl-NL" sz="2600" b="1" dirty="0">
                <a:latin typeface="Times New Roman" pitchFamily="18" charset="0"/>
              </a:rPr>
              <a:t>      C) </a:t>
            </a:r>
            <a:r>
              <a:rPr lang="nl-NL" sz="2600" dirty="0">
                <a:latin typeface="Times New Roman" pitchFamily="18" charset="0"/>
              </a:rPr>
              <a:t>Fe, Ni</a:t>
            </a:r>
            <a:r>
              <a:rPr lang="nl-NL" sz="2600" b="1" dirty="0">
                <a:latin typeface="Times New Roman" pitchFamily="18" charset="0"/>
              </a:rPr>
              <a:t>	D) </a:t>
            </a:r>
            <a:r>
              <a:rPr lang="nl-NL" sz="2600" dirty="0">
                <a:latin typeface="Times New Roman" pitchFamily="18" charset="0"/>
              </a:rPr>
              <a:t>Ca, Cu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704705" y="3124200"/>
            <a:ext cx="76009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8:</a:t>
            </a:r>
            <a:r>
              <a:rPr lang="nl-NL" sz="2600" dirty="0" smtClean="0">
                <a:latin typeface="Times New Roman" pitchFamily="18" charset="0"/>
              </a:rPr>
              <a:t> </a:t>
            </a:r>
            <a:r>
              <a:rPr lang="nl-NL" sz="2600" dirty="0">
                <a:latin typeface="Times New Roman" pitchFamily="18" charset="0"/>
              </a:rPr>
              <a:t>Phương pháp thuỷ luyện là phương pháp dùng kim loại có tính khử mạnh để khử ion kim loại khác trong hợp chất:      </a:t>
            </a:r>
          </a:p>
          <a:p>
            <a:r>
              <a:rPr lang="nl-NL" sz="2600" b="1" dirty="0">
                <a:latin typeface="Times New Roman" pitchFamily="18" charset="0"/>
              </a:rPr>
              <a:t>A)</a:t>
            </a:r>
            <a:r>
              <a:rPr lang="nl-NL" sz="2600" dirty="0">
                <a:latin typeface="Times New Roman" pitchFamily="18" charset="0"/>
              </a:rPr>
              <a:t> muối ở dạng khan.		</a:t>
            </a:r>
            <a:r>
              <a:rPr lang="nl-NL" sz="2600" b="1" dirty="0">
                <a:latin typeface="Times New Roman" pitchFamily="18" charset="0"/>
              </a:rPr>
              <a:t>B)</a:t>
            </a:r>
            <a:r>
              <a:rPr lang="nl-NL" sz="2600" dirty="0">
                <a:latin typeface="Times New Roman" pitchFamily="18" charset="0"/>
              </a:rPr>
              <a:t> dung dịch muối.      </a:t>
            </a:r>
            <a:r>
              <a:rPr lang="nl-NL" sz="2600" b="1" dirty="0">
                <a:latin typeface="Times New Roman" pitchFamily="18" charset="0"/>
              </a:rPr>
              <a:t>C)</a:t>
            </a:r>
            <a:r>
              <a:rPr lang="nl-NL" sz="2600" dirty="0">
                <a:latin typeface="Times New Roman" pitchFamily="18" charset="0"/>
              </a:rPr>
              <a:t> oxit kim loại.			</a:t>
            </a:r>
            <a:r>
              <a:rPr lang="nl-NL" sz="2600" b="1" dirty="0">
                <a:latin typeface="Times New Roman" pitchFamily="18" charset="0"/>
              </a:rPr>
              <a:t>D)</a:t>
            </a:r>
            <a:r>
              <a:rPr lang="nl-NL" sz="2600" dirty="0">
                <a:latin typeface="Times New Roman" pitchFamily="18" charset="0"/>
              </a:rPr>
              <a:t> hidroxit kim loại.</a:t>
            </a:r>
          </a:p>
        </p:txBody>
      </p:sp>
    </p:spTree>
    <p:extLst>
      <p:ext uri="{BB962C8B-B14F-4D97-AF65-F5344CB8AC3E}">
        <p14:creationId xmlns:p14="http://schemas.microsoft.com/office/powerpoint/2010/main" val="259408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 bwMode="auto">
          <a:xfrm>
            <a:off x="4305300" y="5254914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872836" y="2066637"/>
            <a:ext cx="609600" cy="53340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066800" y="965200"/>
            <a:ext cx="7899400" cy="247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2600" b="1" dirty="0" err="1">
                <a:latin typeface="Times New Roman" pitchFamily="18" charset="0"/>
              </a:rPr>
              <a:t>Câu</a:t>
            </a:r>
            <a:r>
              <a:rPr lang="en-US" sz="2600" b="1" dirty="0">
                <a:latin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</a:rPr>
              <a:t>9: </a:t>
            </a:r>
            <a:r>
              <a:rPr lang="en-US" sz="2600" dirty="0" err="1">
                <a:latin typeface="Times New Roman" pitchFamily="18" charset="0"/>
              </a:rPr>
              <a:t>Phương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pháp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thích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điều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chế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kim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loại</a:t>
            </a:r>
            <a:r>
              <a:rPr lang="en-US" sz="2600" dirty="0">
                <a:latin typeface="Times New Roman" pitchFamily="18" charset="0"/>
              </a:rPr>
              <a:t> Mg </a:t>
            </a:r>
            <a:r>
              <a:rPr lang="en-US" sz="2600" dirty="0" err="1">
                <a:latin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</a:rPr>
              <a:t> </a:t>
            </a:r>
            <a:endParaRPr lang="en-US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A.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 		</a:t>
            </a: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B. </a:t>
            </a:r>
            <a:r>
              <a:rPr lang="en-US" sz="2600" dirty="0" err="1">
                <a:latin typeface="Times New Roman" pitchFamily="18" charset="0"/>
              </a:rPr>
              <a:t>điện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nóng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chảy</a:t>
            </a:r>
            <a:r>
              <a:rPr lang="en-US" sz="2600" dirty="0">
                <a:latin typeface="Times New Roman" pitchFamily="18" charset="0"/>
              </a:rPr>
              <a:t>. </a:t>
            </a:r>
            <a:endParaRPr lang="en-US" sz="2600" b="1" dirty="0">
              <a:latin typeface="Times New Roman" pitchFamily="18" charset="0"/>
            </a:endParaRP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C. </a:t>
            </a:r>
            <a:r>
              <a:rPr lang="en-US" sz="2600" dirty="0" err="1">
                <a:latin typeface="Times New Roman" pitchFamily="18" charset="0"/>
              </a:rPr>
              <a:t>nhiệt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phân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 			            </a:t>
            </a:r>
          </a:p>
          <a:p>
            <a:pPr>
              <a:tabLst>
                <a:tab pos="457200" algn="l"/>
              </a:tabLst>
            </a:pPr>
            <a:r>
              <a:rPr lang="en-US" sz="2600" b="1" dirty="0">
                <a:latin typeface="Times New Roman" pitchFamily="18" charset="0"/>
              </a:rPr>
              <a:t>D. </a:t>
            </a:r>
            <a:r>
              <a:rPr lang="en-US" sz="2600" dirty="0" err="1">
                <a:latin typeface="Times New Roman" pitchFamily="18" charset="0"/>
              </a:rPr>
              <a:t>dùng</a:t>
            </a:r>
            <a:r>
              <a:rPr lang="en-US" sz="2600" dirty="0">
                <a:latin typeface="Times New Roman" pitchFamily="18" charset="0"/>
              </a:rPr>
              <a:t> K </a:t>
            </a:r>
            <a:r>
              <a:rPr lang="en-US" sz="2600" dirty="0" err="1">
                <a:latin typeface="Times New Roman" pitchFamily="18" charset="0"/>
              </a:rPr>
              <a:t>khử</a:t>
            </a:r>
            <a:r>
              <a:rPr lang="en-US" sz="2600" dirty="0">
                <a:latin typeface="Times New Roman" pitchFamily="18" charset="0"/>
              </a:rPr>
              <a:t> Mg</a:t>
            </a:r>
            <a:r>
              <a:rPr lang="en-US" sz="2600" baseline="30000" dirty="0">
                <a:latin typeface="Times New Roman" pitchFamily="18" charset="0"/>
              </a:rPr>
              <a:t>2+</a:t>
            </a:r>
            <a:r>
              <a:rPr lang="en-US" sz="2600" baseline="-25000" dirty="0">
                <a:latin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</a:rPr>
              <a:t> dung </a:t>
            </a:r>
            <a:r>
              <a:rPr lang="en-US" sz="2600" dirty="0" err="1">
                <a:latin typeface="Times New Roman" pitchFamily="18" charset="0"/>
              </a:rPr>
              <a:t>dịch</a:t>
            </a:r>
            <a:r>
              <a:rPr lang="en-US" sz="2600" dirty="0">
                <a:latin typeface="Times New Roman" pitchFamily="18" charset="0"/>
              </a:rPr>
              <a:t> MgCl</a:t>
            </a:r>
            <a:r>
              <a:rPr lang="en-US" sz="2600" baseline="-25000" dirty="0">
                <a:latin typeface="Times New Roman" pitchFamily="18" charset="0"/>
              </a:rPr>
              <a:t>2</a:t>
            </a:r>
            <a:r>
              <a:rPr lang="en-US" sz="2600" dirty="0">
                <a:latin typeface="Times New Roman" pitchFamily="18" charset="0"/>
              </a:rPr>
              <a:t>.</a:t>
            </a:r>
            <a:endParaRPr lang="nl-NL" sz="2600" dirty="0">
              <a:latin typeface="Times New Roman" pitchFamily="18" charset="0"/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1066800" y="3652838"/>
            <a:ext cx="7351713" cy="210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8392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3400" indent="-533400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</a:rPr>
              <a:t>10: </a:t>
            </a:r>
            <a:r>
              <a:rPr lang="nl-NL" sz="2600" dirty="0">
                <a:latin typeface="Times New Roman" pitchFamily="18" charset="0"/>
              </a:rPr>
              <a:t>Cho khí CO dư đi qua hỗn hợp gồm CuO,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MgO (nung nóng). Khi phản ứng xảy ra hoàn toàn thu được chất rắn gồm </a:t>
            </a:r>
            <a:endParaRPr lang="nl-NL" sz="2600" b="1" dirty="0">
              <a:latin typeface="Times New Roman" pitchFamily="18" charset="0"/>
            </a:endParaRPr>
          </a:p>
          <a:p>
            <a:pPr marL="533400" indent="-533400">
              <a:buFontTx/>
              <a:buAutoNum type="alphaUcPeriod"/>
              <a:tabLst>
                <a:tab pos="457200" algn="l"/>
              </a:tabLst>
            </a:pPr>
            <a:r>
              <a:rPr lang="nl-NL" sz="2600" dirty="0">
                <a:latin typeface="Times New Roman" pitchFamily="18" charset="0"/>
              </a:rPr>
              <a:t>Cu, Al, Mg.	       </a:t>
            </a:r>
            <a:r>
              <a:rPr lang="nl-NL" sz="2600" b="1" dirty="0">
                <a:latin typeface="Times New Roman" pitchFamily="18" charset="0"/>
              </a:rPr>
              <a:t>B.</a:t>
            </a:r>
            <a:r>
              <a:rPr lang="nl-NL" sz="2600" dirty="0">
                <a:latin typeface="Times New Roman" pitchFamily="18" charset="0"/>
              </a:rPr>
              <a:t> Cu, Al, MgO.	</a:t>
            </a:r>
          </a:p>
          <a:p>
            <a:pPr marL="533400" indent="-533400">
              <a:tabLst>
                <a:tab pos="457200" algn="l"/>
              </a:tabLst>
            </a:pPr>
            <a:r>
              <a:rPr lang="nl-NL" sz="2600" b="1" dirty="0">
                <a:latin typeface="Times New Roman" pitchFamily="18" charset="0"/>
              </a:rPr>
              <a:t>C.</a:t>
            </a:r>
            <a:r>
              <a:rPr lang="nl-NL" sz="2600" dirty="0">
                <a:latin typeface="Times New Roman" pitchFamily="18" charset="0"/>
              </a:rPr>
              <a:t> Cu,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Mg.	       </a:t>
            </a:r>
            <a:r>
              <a:rPr lang="nl-NL" sz="2600" b="1" dirty="0">
                <a:latin typeface="Times New Roman" pitchFamily="18" charset="0"/>
              </a:rPr>
              <a:t>D.</a:t>
            </a:r>
            <a:r>
              <a:rPr lang="nl-NL" sz="2600" dirty="0">
                <a:latin typeface="Times New Roman" pitchFamily="18" charset="0"/>
              </a:rPr>
              <a:t> Cu, Al</a:t>
            </a:r>
            <a:r>
              <a:rPr lang="nl-NL" sz="2600" baseline="-25000" dirty="0">
                <a:latin typeface="Times New Roman" pitchFamily="18" charset="0"/>
              </a:rPr>
              <a:t>2</a:t>
            </a:r>
            <a:r>
              <a:rPr lang="nl-NL" sz="2600" dirty="0">
                <a:latin typeface="Times New Roman" pitchFamily="18" charset="0"/>
              </a:rPr>
              <a:t>O</a:t>
            </a:r>
            <a:r>
              <a:rPr lang="nl-NL" sz="2600" baseline="-25000" dirty="0">
                <a:latin typeface="Times New Roman" pitchFamily="18" charset="0"/>
              </a:rPr>
              <a:t>3</a:t>
            </a:r>
            <a:r>
              <a:rPr lang="nl-NL" sz="2600" dirty="0">
                <a:latin typeface="Times New Roman" pitchFamily="18" charset="0"/>
              </a:rPr>
              <a:t>, MgO</a:t>
            </a:r>
            <a:r>
              <a:rPr lang="en-US" dirty="0">
                <a:latin typeface="Times New Roman" pitchFamily="18" charset="0"/>
              </a:rPr>
              <a:t> </a:t>
            </a:r>
            <a:endParaRPr lang="nl-NL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78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600" y="438874"/>
            <a:ext cx="8763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Ngâm một lá Zn (dư) trong 100ml 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0,1M. Khi phản ứng kết thúc khối lượng lá kẽm tăng bao nhiêu gam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3458761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n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C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V(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= 0,1 x 0,1 = 0,01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2362200"/>
            <a:ext cx="739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    +    2AgNO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   Zn(NO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+  2Ag↓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0,005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0,01                                   0,01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752600" y="3124190"/>
            <a:ext cx="805382" cy="0"/>
          </a:xfrm>
          <a:prstGeom prst="straightConnector1">
            <a:avLst/>
          </a:prstGeom>
          <a:ln>
            <a:headEnd type="arrow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429000" y="3124190"/>
            <a:ext cx="28956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2400" y="4002107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 lượng lá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mZn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4611707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0,01x108 – 0,005x65 = 0,755 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48857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Hoà tan hoàn toàn 28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 Fe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vào dung dịch AgNO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dư thì khối lượng chất rắn thu được là bao nhiêu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pt-BR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3458761"/>
            <a:ext cx="8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Fe = m / M = 28/56 = 0,5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2362200"/>
            <a:ext cx="739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    +    3AgNO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   Fe(NO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+  3Ag↓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1,5                                               1,5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371600" y="3124190"/>
            <a:ext cx="805382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124200" y="3124190"/>
            <a:ext cx="3766618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2400" y="4002107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 lượng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=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n.M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1,5.108 = 162 g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77383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sz="half" idx="1"/>
          </p:nvPr>
        </p:nvSpPr>
        <p:spPr>
          <a:xfrm>
            <a:off x="0" y="1097873"/>
            <a:ext cx="8763000" cy="1828800"/>
          </a:xfrm>
        </p:spPr>
        <p:txBody>
          <a:bodyPr/>
          <a:lstStyle/>
          <a:p>
            <a:pPr algn="just">
              <a:buNone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Ngâm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bằng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sắt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khối lượng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 dung dịch SnCl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Sau một thời gian, lấy vật ra khỏi dung dịch, rửa nhẹ, làm khô cân được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11,15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gam. Tính khối lượng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thiếc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đã phủ lên bề mặt của vật.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 2" pitchFamily="18" charset="2"/>
              <a:buNone/>
            </a:pPr>
            <a:endParaRPr lang="vi-VN" sz="2600" dirty="0" smtClean="0">
              <a:cs typeface="Times New Roman" pitchFamily="18" charset="0"/>
            </a:endParaRPr>
          </a:p>
        </p:txBody>
      </p:sp>
      <p:grpSp>
        <p:nvGrpSpPr>
          <p:cNvPr id="27657" name="Group 26"/>
          <p:cNvGrpSpPr>
            <a:grpSpLocks/>
          </p:cNvGrpSpPr>
          <p:nvPr/>
        </p:nvGrpSpPr>
        <p:grpSpPr bwMode="auto">
          <a:xfrm rot="10800000">
            <a:off x="139700" y="168803"/>
            <a:ext cx="8864834" cy="771525"/>
            <a:chOff x="178" y="1637"/>
            <a:chExt cx="4958" cy="486"/>
          </a:xfrm>
        </p:grpSpPr>
        <p:sp>
          <p:nvSpPr>
            <p:cNvPr id="27659" name="Rectangle 27"/>
            <p:cNvSpPr>
              <a:spLocks noChangeArrowheads="1"/>
            </p:cNvSpPr>
            <p:nvPr/>
          </p:nvSpPr>
          <p:spPr bwMode="gray">
            <a:xfrm rot="3419336">
              <a:off x="182" y="1633"/>
              <a:ext cx="486" cy="494"/>
            </a:xfrm>
            <a:prstGeom prst="rect">
              <a:avLst/>
            </a:prstGeom>
            <a:gradFill rotWithShape="1">
              <a:gsLst>
                <a:gs pos="0">
                  <a:srgbClr val="E1FDA1"/>
                </a:gs>
                <a:gs pos="100000">
                  <a:srgbClr val="68754B"/>
                </a:gs>
              </a:gsLst>
              <a:lin ang="5400000" scaled="1"/>
            </a:gradFill>
            <a:ln w="38100">
              <a:solidFill>
                <a:srgbClr val="FFFFFF"/>
              </a:solidFill>
              <a:miter lim="800000"/>
              <a:headEnd/>
              <a:tailEnd/>
            </a:ln>
            <a:effectLst>
              <a:outerShdw dist="179605" dir="487806" algn="ctr" rotWithShape="0">
                <a:srgbClr val="000000">
                  <a:alpha val="50000"/>
                </a:srgbClr>
              </a:outerShdw>
            </a:effectLst>
          </p:spPr>
          <p:txBody>
            <a:bodyPr rot="10800000"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7660" name="Line 28"/>
            <p:cNvSpPr>
              <a:spLocks noChangeShapeType="1"/>
            </p:cNvSpPr>
            <p:nvPr/>
          </p:nvSpPr>
          <p:spPr bwMode="auto">
            <a:xfrm>
              <a:off x="900" y="1677"/>
              <a:ext cx="4236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27658" name="Rectangle 4"/>
          <p:cNvSpPr>
            <a:spLocks noChangeArrowheads="1"/>
          </p:cNvSpPr>
          <p:nvPr/>
        </p:nvSpPr>
        <p:spPr bwMode="auto">
          <a:xfrm>
            <a:off x="1598687" y="45671"/>
            <a:ext cx="53751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smtClean="0">
                <a:solidFill>
                  <a:srgbClr val="C00000"/>
                </a:solidFill>
                <a:latin typeface="Times New Roman" pitchFamily="18" charset="0"/>
              </a:rPr>
              <a:t>KIỂM TRA 1 TIẾT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2819398"/>
            <a:ext cx="8782627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Hòa tan hoàn toàn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17,1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 hỗn hợp bột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         vào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dịch HCl thu được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6,72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lít khí (điều kiện tiêu chuẩn). Tính thành phần phần trăm về khối lượng của các kim loại trong hỗn hợp ban đầu.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683" y="4512169"/>
            <a:ext cx="877569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nl-NL" sz="2600" b="1" dirty="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nl-NL" sz="26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Ngâm lá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lần lượt vào trong những dung dịch muối sau: </a:t>
            </a:r>
            <a:r>
              <a:rPr lang="pt-BR" sz="2600" dirty="0">
                <a:latin typeface="Times New Roman" pitchFamily="18" charset="0"/>
                <a:cs typeface="Times New Roman" pitchFamily="18" charset="0"/>
              </a:rPr>
              <a:t>Sn(NO</a:t>
            </a:r>
            <a:r>
              <a:rPr lang="pt-BR" sz="26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26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pt-BR" sz="26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Al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pt-BR" sz="2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CuI</a:t>
            </a:r>
            <a:r>
              <a:rPr lang="pt-BR" sz="2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pt-BR" sz="2600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Fe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pt-BR" sz="26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Ni(NO</a:t>
            </a:r>
            <a:r>
              <a:rPr lang="pt-BR" sz="2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2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pt-BR" sz="2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600" dirty="0">
                <a:latin typeface="Times New Roman" pitchFamily="18" charset="0"/>
                <a:cs typeface="Times New Roman" pitchFamily="18" charset="0"/>
              </a:rPr>
              <a:t>phản ứng 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566" y="5856773"/>
            <a:ext cx="7233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Cho Fe = 56; </a:t>
            </a:r>
            <a:r>
              <a:rPr lang="en-US" sz="2400" b="1" dirty="0" err="1" smtClean="0"/>
              <a:t>Sn</a:t>
            </a:r>
            <a:r>
              <a:rPr lang="en-US" sz="2400" b="1" dirty="0" smtClean="0"/>
              <a:t> = 119; Ni = 59; Zn = 65; </a:t>
            </a:r>
            <a:r>
              <a:rPr lang="en-US" sz="2400" b="1" dirty="0" err="1" smtClean="0"/>
              <a:t>Pb</a:t>
            </a:r>
            <a:r>
              <a:rPr lang="en-US" sz="2400" b="1" dirty="0" smtClean="0"/>
              <a:t> = 207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2297095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197429" y="980182"/>
            <a:ext cx="64008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8. KIM LOẠI KIỀM VÀ CÁC HỢP CHẤT CỦA KL KIỀM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346075" y="2306637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304800" y="35814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955674" y="29337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060405" y="2382837"/>
            <a:ext cx="255550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525463" y="2324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025524" y="3505200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84188" y="35988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674" y="40386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Slide mau">
  <a:themeElements>
    <a:clrScheme name="Slide mau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Slide mau">
      <a:majorFont>
        <a:latin typeface=".VnTime"/>
        <a:ea typeface=""/>
        <a:cs typeface=""/>
      </a:majorFont>
      <a:minorFont>
        <a:latin typeface=".VnTim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84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84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.VnTime" pitchFamily="34" charset="0"/>
          </a:defRPr>
        </a:defPPr>
      </a:lstStyle>
    </a:lnDef>
  </a:objectDefaults>
  <a:extraClrSchemeLst>
    <a:extraClrScheme>
      <a:clrScheme name="Slide mau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u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u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5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FFFFE9"/>
    </a:accent3>
    <a:accent4>
      <a:srgbClr val="000000"/>
    </a:accent4>
    <a:accent5>
      <a:srgbClr val="FFFFFA"/>
    </a:accent5>
    <a:accent6>
      <a:srgbClr val="2DB9B9"/>
    </a:accent6>
    <a:hlink>
      <a:srgbClr val="FF5050"/>
    </a:hlink>
    <a:folHlink>
      <a:srgbClr val="FF9900"/>
    </a:folHlink>
  </a:clrScheme>
</a:themeOverride>
</file>

<file path=ppt/theme/themeOverride2.xml><?xml version="1.0" encoding="utf-8"?>
<a:themeOverride xmlns:a="http://schemas.openxmlformats.org/drawingml/2006/main">
  <a:clrScheme name="Default Design 5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FFFFE9"/>
    </a:accent3>
    <a:accent4>
      <a:srgbClr val="000000"/>
    </a:accent4>
    <a:accent5>
      <a:srgbClr val="FFFFFA"/>
    </a:accent5>
    <a:accent6>
      <a:srgbClr val="2DB9B9"/>
    </a:accent6>
    <a:hlink>
      <a:srgbClr val="FF5050"/>
    </a:hlink>
    <a:folHlink>
      <a:srgbClr val="FF9900"/>
    </a:folHlink>
  </a:clrScheme>
</a:themeOverride>
</file>

<file path=ppt/theme/themeOverride3.xml><?xml version="1.0" encoding="utf-8"?>
<a:themeOverride xmlns:a="http://schemas.openxmlformats.org/drawingml/2006/main">
  <a:clrScheme name="Default Design 5">
    <a:dk1>
      <a:srgbClr val="000000"/>
    </a:dk1>
    <a:lt1>
      <a:srgbClr val="FFFFD9"/>
    </a:lt1>
    <a:dk2>
      <a:srgbClr val="000000"/>
    </a:dk2>
    <a:lt2>
      <a:srgbClr val="777777"/>
    </a:lt2>
    <a:accent1>
      <a:srgbClr val="FFFFF7"/>
    </a:accent1>
    <a:accent2>
      <a:srgbClr val="33CCCC"/>
    </a:accent2>
    <a:accent3>
      <a:srgbClr val="FFFFE9"/>
    </a:accent3>
    <a:accent4>
      <a:srgbClr val="000000"/>
    </a:accent4>
    <a:accent5>
      <a:srgbClr val="FFFFFA"/>
    </a:accent5>
    <a:accent6>
      <a:srgbClr val="2DB9B9"/>
    </a:accent6>
    <a:hlink>
      <a:srgbClr val="FF5050"/>
    </a:hlink>
    <a:folHlink>
      <a:srgbClr val="FF99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20177</TotalTime>
  <Words>2366</Words>
  <Application>Microsoft Office PowerPoint</Application>
  <PresentationFormat>On-screen Show (4:3)</PresentationFormat>
  <Paragraphs>369</Paragraphs>
  <Slides>33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Office Theme</vt:lpstr>
      <vt:lpstr>Default Design</vt:lpstr>
      <vt:lpstr>2_Office Theme</vt:lpstr>
      <vt:lpstr>1_Office Theme</vt:lpstr>
      <vt:lpstr>1_Default Design</vt:lpstr>
      <vt:lpstr>Slide mau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679</cp:revision>
  <dcterms:created xsi:type="dcterms:W3CDTF">2011-10-11T04:02:09Z</dcterms:created>
  <dcterms:modified xsi:type="dcterms:W3CDTF">2020-06-05T09:24:53Z</dcterms:modified>
</cp:coreProperties>
</file>